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8"/>
  </p:handoutMasterIdLst>
  <p:sldIdLst>
    <p:sldId id="256" r:id="rId2"/>
    <p:sldId id="257" r:id="rId3"/>
    <p:sldId id="276" r:id="rId4"/>
    <p:sldId id="282" r:id="rId5"/>
    <p:sldId id="278" r:id="rId6"/>
    <p:sldId id="260" r:id="rId7"/>
    <p:sldId id="267" r:id="rId8"/>
    <p:sldId id="283" r:id="rId9"/>
    <p:sldId id="258" r:id="rId10"/>
    <p:sldId id="259" r:id="rId11"/>
    <p:sldId id="279" r:id="rId12"/>
    <p:sldId id="261" r:id="rId13"/>
    <p:sldId id="264" r:id="rId14"/>
    <p:sldId id="265" r:id="rId15"/>
    <p:sldId id="266" r:id="rId16"/>
    <p:sldId id="268" r:id="rId17"/>
    <p:sldId id="275" r:id="rId18"/>
    <p:sldId id="270" r:id="rId19"/>
    <p:sldId id="272" r:id="rId20"/>
    <p:sldId id="277" r:id="rId21"/>
    <p:sldId id="281" r:id="rId22"/>
    <p:sldId id="271" r:id="rId23"/>
    <p:sldId id="273" r:id="rId24"/>
    <p:sldId id="280" r:id="rId25"/>
    <p:sldId id="269" r:id="rId26"/>
    <p:sldId id="27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461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90" autoAdjust="0"/>
  </p:normalViewPr>
  <p:slideViewPr>
    <p:cSldViewPr>
      <p:cViewPr varScale="1">
        <p:scale>
          <a:sx n="70" d="100"/>
          <a:sy n="70" d="100"/>
        </p:scale>
        <p:origin x="-51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E22873-EAEB-4E7F-B3FB-49B658DD9E98}" type="datetimeFigureOut">
              <a:rPr lang="en-US" smtClean="0"/>
              <a:pPr/>
              <a:t>1/25/2010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8042F6-E2E0-4070-B538-F65CFB64C14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96C3E16-D41D-484D-A024-117C4DB7EB8C}" type="datetimeFigureOut">
              <a:rPr lang="en-US" smtClean="0"/>
              <a:pPr/>
              <a:t>1/25/2010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51CA737-C180-4349-AB2F-14DBD137E7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C3E16-D41D-484D-A024-117C4DB7EB8C}"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1CA737-C180-4349-AB2F-14DBD137E7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C3E16-D41D-484D-A024-117C4DB7EB8C}"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1CA737-C180-4349-AB2F-14DBD137E7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96C3E16-D41D-484D-A024-117C4DB7EB8C}" type="datetimeFigureOut">
              <a:rPr lang="en-US" smtClean="0"/>
              <a:pPr/>
              <a:t>1/25/2010</a:t>
            </a:fld>
            <a:endParaRPr lang="en-US"/>
          </a:p>
        </p:txBody>
      </p:sp>
      <p:sp>
        <p:nvSpPr>
          <p:cNvPr id="9" name="Slide Number Placeholder 8"/>
          <p:cNvSpPr>
            <a:spLocks noGrp="1"/>
          </p:cNvSpPr>
          <p:nvPr>
            <p:ph type="sldNum" sz="quarter" idx="15"/>
          </p:nvPr>
        </p:nvSpPr>
        <p:spPr/>
        <p:txBody>
          <a:bodyPr rtlCol="0"/>
          <a:lstStyle/>
          <a:p>
            <a:fld id="{451CA737-C180-4349-AB2F-14DBD137E7D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96C3E16-D41D-484D-A024-117C4DB7EB8C}" type="datetimeFigureOut">
              <a:rPr lang="en-US" smtClean="0"/>
              <a:pPr/>
              <a:t>1/25/2010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51CA737-C180-4349-AB2F-14DBD137E7D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96C3E16-D41D-484D-A024-117C4DB7EB8C}" type="datetimeFigureOut">
              <a:rPr lang="en-US" smtClean="0"/>
              <a:pPr/>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1CA737-C180-4349-AB2F-14DBD137E7D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96C3E16-D41D-484D-A024-117C4DB7EB8C}" type="datetimeFigureOut">
              <a:rPr lang="en-US" smtClean="0"/>
              <a:pPr/>
              <a:t>1/25/2010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1CA737-C180-4349-AB2F-14DBD137E7D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96C3E16-D41D-484D-A024-117C4DB7EB8C}" type="datetimeFigureOut">
              <a:rPr lang="en-US" smtClean="0"/>
              <a:pPr/>
              <a:t>1/25/2010</a:t>
            </a:fld>
            <a:endParaRPr lang="en-US"/>
          </a:p>
        </p:txBody>
      </p:sp>
      <p:sp>
        <p:nvSpPr>
          <p:cNvPr id="7" name="Slide Number Placeholder 6"/>
          <p:cNvSpPr>
            <a:spLocks noGrp="1"/>
          </p:cNvSpPr>
          <p:nvPr>
            <p:ph type="sldNum" sz="quarter" idx="11"/>
          </p:nvPr>
        </p:nvSpPr>
        <p:spPr/>
        <p:txBody>
          <a:bodyPr rtlCol="0"/>
          <a:lstStyle/>
          <a:p>
            <a:fld id="{451CA737-C180-4349-AB2F-14DBD137E7D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C3E16-D41D-484D-A024-117C4DB7EB8C}" type="datetimeFigureOut">
              <a:rPr lang="en-US" smtClean="0"/>
              <a:pPr/>
              <a:t>1/25/2010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1CA737-C180-4349-AB2F-14DBD137E7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96C3E16-D41D-484D-A024-117C4DB7EB8C}" type="datetimeFigureOut">
              <a:rPr lang="en-US" smtClean="0"/>
              <a:pPr/>
              <a:t>1/25/2010</a:t>
            </a:fld>
            <a:endParaRPr lang="en-US"/>
          </a:p>
        </p:txBody>
      </p:sp>
      <p:sp>
        <p:nvSpPr>
          <p:cNvPr id="22" name="Slide Number Placeholder 21"/>
          <p:cNvSpPr>
            <a:spLocks noGrp="1"/>
          </p:cNvSpPr>
          <p:nvPr>
            <p:ph type="sldNum" sz="quarter" idx="15"/>
          </p:nvPr>
        </p:nvSpPr>
        <p:spPr/>
        <p:txBody>
          <a:bodyPr rtlCol="0"/>
          <a:lstStyle/>
          <a:p>
            <a:fld id="{451CA737-C180-4349-AB2F-14DBD137E7D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96C3E16-D41D-484D-A024-117C4DB7EB8C}" type="datetimeFigureOut">
              <a:rPr lang="en-US" smtClean="0"/>
              <a:pPr/>
              <a:t>1/25/2010</a:t>
            </a:fld>
            <a:endParaRPr lang="en-US"/>
          </a:p>
        </p:txBody>
      </p:sp>
      <p:sp>
        <p:nvSpPr>
          <p:cNvPr id="18" name="Slide Number Placeholder 17"/>
          <p:cNvSpPr>
            <a:spLocks noGrp="1"/>
          </p:cNvSpPr>
          <p:nvPr>
            <p:ph type="sldNum" sz="quarter" idx="11"/>
          </p:nvPr>
        </p:nvSpPr>
        <p:spPr/>
        <p:txBody>
          <a:bodyPr rtlCol="0"/>
          <a:lstStyle/>
          <a:p>
            <a:fld id="{451CA737-C180-4349-AB2F-14DBD137E7D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96C3E16-D41D-484D-A024-117C4DB7EB8C}" type="datetimeFigureOut">
              <a:rPr lang="en-US" smtClean="0"/>
              <a:pPr/>
              <a:t>1/25/2010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51CA737-C180-4349-AB2F-14DBD137E7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video" Target="file:///C:\Documents%20and%20Settings\Hoo\Desktop\21st%20Century%20Skills%20How%20do%20we%20get%20there.wmv"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21stcenturyskills.org/" TargetMode="External"/><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hyperlink" Target="file:///C:\Documents%20and%20Settings\Hoo\Desktop\p21_framework_definitions_052909.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video" Target="file:///C:\Documents%20and%20Settings\Hoo\Desktop\Team%20Learning_%20Landry%20Middle%20School.wmv"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video" Target="file:///C:\Documents%20and%20Settings\Hoo\Desktop\4ad92a360280cab80556fd0c59be8177.wmv"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85800"/>
            <a:ext cx="6629400" cy="1894362"/>
          </a:xfrm>
        </p:spPr>
        <p:txBody>
          <a:bodyPr/>
          <a:lstStyle/>
          <a:p>
            <a:r>
              <a:rPr lang="en-US" dirty="0" smtClean="0">
                <a:latin typeface="Arial Narrow" pitchFamily="34" charset="0"/>
              </a:rPr>
              <a:t>21</a:t>
            </a:r>
            <a:r>
              <a:rPr lang="en-US" baseline="30000" dirty="0" smtClean="0">
                <a:latin typeface="Arial Narrow" pitchFamily="34" charset="0"/>
              </a:rPr>
              <a:t>st</a:t>
            </a:r>
            <a:r>
              <a:rPr lang="en-US" dirty="0" smtClean="0">
                <a:latin typeface="Arial Narrow" pitchFamily="34" charset="0"/>
              </a:rPr>
              <a:t> Century </a:t>
            </a:r>
            <a:r>
              <a:rPr lang="en-US" dirty="0" smtClean="0">
                <a:latin typeface="Arial Narrow" pitchFamily="34" charset="0"/>
              </a:rPr>
              <a:t>Learning…Technology…</a:t>
            </a: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Huh?</a:t>
            </a:r>
            <a:endParaRPr lang="en-US" dirty="0">
              <a:latin typeface="Arial Narrow" pitchFamily="34" charset="0"/>
            </a:endParaRPr>
          </a:p>
        </p:txBody>
      </p:sp>
      <p:sp>
        <p:nvSpPr>
          <p:cNvPr id="3" name="Subtitle 2"/>
          <p:cNvSpPr>
            <a:spLocks noGrp="1"/>
          </p:cNvSpPr>
          <p:nvPr>
            <p:ph type="subTitle" idx="1"/>
          </p:nvPr>
        </p:nvSpPr>
        <p:spPr>
          <a:xfrm>
            <a:off x="2514600" y="3505200"/>
            <a:ext cx="6172200" cy="1371600"/>
          </a:xfrm>
        </p:spPr>
        <p:txBody>
          <a:bodyPr/>
          <a:lstStyle/>
          <a:p>
            <a:r>
              <a:rPr lang="en-US" dirty="0" smtClean="0">
                <a:latin typeface="Arial Narrow" pitchFamily="34" charset="0"/>
              </a:rPr>
              <a:t>Betsy Hood</a:t>
            </a:r>
          </a:p>
          <a:p>
            <a:r>
              <a:rPr lang="en-US" dirty="0" smtClean="0">
                <a:latin typeface="Arial Narrow" pitchFamily="34" charset="0"/>
              </a:rPr>
              <a:t>Director Educational Resource Center</a:t>
            </a:r>
          </a:p>
          <a:p>
            <a:r>
              <a:rPr lang="en-US" dirty="0" smtClean="0">
                <a:latin typeface="Arial Narrow" pitchFamily="34" charset="0"/>
              </a:rPr>
              <a:t>WGTE Public Media</a:t>
            </a:r>
            <a:endParaRPr lang="en-US" dirty="0">
              <a:latin typeface="Arial Narrow" pitchFamily="34" charset="0"/>
            </a:endParaRPr>
          </a:p>
        </p:txBody>
      </p:sp>
      <p:pic>
        <p:nvPicPr>
          <p:cNvPr id="4" name="Picture 3" descr="LogoERC_color.tif"/>
          <p:cNvPicPr>
            <a:picLocks noChangeAspect="1"/>
          </p:cNvPicPr>
          <p:nvPr/>
        </p:nvPicPr>
        <p:blipFill>
          <a:blip r:embed="rId2" cstate="print"/>
          <a:stretch>
            <a:fillRect/>
          </a:stretch>
        </p:blipFill>
        <p:spPr>
          <a:xfrm>
            <a:off x="6553200" y="5715000"/>
            <a:ext cx="2057400" cy="6623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38400" y="2057400"/>
            <a:ext cx="6172200" cy="3124200"/>
          </a:xfrm>
        </p:spPr>
        <p:txBody>
          <a:bodyPr>
            <a:normAutofit/>
          </a:bodyPr>
          <a:lstStyle/>
          <a:p>
            <a:pPr>
              <a:buFont typeface="Wingdings" pitchFamily="2" charset="2"/>
              <a:buChar char="q"/>
            </a:pPr>
            <a:r>
              <a:rPr lang="en-US" sz="2400" b="0" dirty="0" smtClean="0">
                <a:latin typeface="Arial Narrow" pitchFamily="34" charset="0"/>
              </a:rPr>
              <a:t>   </a:t>
            </a:r>
            <a:r>
              <a:rPr lang="en-US" sz="1900" b="0" dirty="0" smtClean="0">
                <a:latin typeface="Arial Narrow" pitchFamily="34" charset="0"/>
              </a:rPr>
              <a:t>leading advocacy organization focused on infusing 21st century 	skills into education</a:t>
            </a:r>
          </a:p>
          <a:p>
            <a:pPr>
              <a:buFont typeface="Wingdings" pitchFamily="2" charset="2"/>
              <a:buChar char="q"/>
            </a:pPr>
            <a:r>
              <a:rPr lang="en-US" sz="1900" b="0" dirty="0" smtClean="0">
                <a:latin typeface="Arial Narrow" pitchFamily="34" charset="0"/>
              </a:rPr>
              <a:t>   brings together the business community, education leaders, and 	policymakers</a:t>
            </a:r>
          </a:p>
          <a:p>
            <a:pPr>
              <a:buFont typeface="Wingdings" pitchFamily="2" charset="2"/>
              <a:buChar char="q"/>
            </a:pPr>
            <a:r>
              <a:rPr lang="en-US" sz="1900" b="0" dirty="0" smtClean="0">
                <a:latin typeface="Arial Narrow" pitchFamily="34" charset="0"/>
              </a:rPr>
              <a:t>   define a vision for 21st century education </a:t>
            </a:r>
          </a:p>
          <a:p>
            <a:pPr>
              <a:buFont typeface="Wingdings" pitchFamily="2" charset="2"/>
              <a:buChar char="q"/>
            </a:pPr>
            <a:r>
              <a:rPr lang="en-US" sz="1900" b="0" dirty="0" smtClean="0">
                <a:latin typeface="Arial Narrow" pitchFamily="34" charset="0"/>
              </a:rPr>
              <a:t>   ensure that students emerge from our schools with the skills 	needed to be effective citizens, workers, and leaders in 	the 21st century</a:t>
            </a:r>
            <a:endParaRPr lang="en-US" sz="1900" b="0" dirty="0">
              <a:latin typeface="Arial Narrow" pitchFamily="34" charset="0"/>
            </a:endParaRPr>
          </a:p>
        </p:txBody>
      </p:sp>
      <p:sp>
        <p:nvSpPr>
          <p:cNvPr id="4" name="Subtitle 2"/>
          <p:cNvSpPr txBox="1">
            <a:spLocks/>
          </p:cNvSpPr>
          <p:nvPr/>
        </p:nvSpPr>
        <p:spPr>
          <a:xfrm>
            <a:off x="1905000" y="381000"/>
            <a:ext cx="6934200" cy="2514600"/>
          </a:xfrm>
          <a:prstGeom prst="rect">
            <a:avLst/>
          </a:prstGeom>
        </p:spPr>
        <p:txBody>
          <a:bodyPr vert="horz">
            <a:normAutofit/>
          </a:bodyPr>
          <a:lstStyle/>
          <a:p>
            <a:pPr lvl="0">
              <a:spcBef>
                <a:spcPts val="600"/>
              </a:spcBef>
              <a:buClr>
                <a:schemeClr val="accent1"/>
              </a:buClr>
              <a:buSzPct val="70000"/>
            </a:pPr>
            <a:r>
              <a:rPr lang="en-US" sz="2000" b="1" dirty="0" smtClean="0">
                <a:solidFill>
                  <a:schemeClr val="tx2"/>
                </a:solidFill>
                <a:latin typeface="Arial Narrow" pitchFamily="34" charset="0"/>
              </a:rPr>
              <a:t>The Partnership for 21</a:t>
            </a:r>
            <a:r>
              <a:rPr lang="en-US" sz="2000" b="1" baseline="30000" dirty="0" smtClean="0">
                <a:solidFill>
                  <a:schemeClr val="tx2"/>
                </a:solidFill>
                <a:latin typeface="Arial Narrow" pitchFamily="34" charset="0"/>
              </a:rPr>
              <a:t>st</a:t>
            </a:r>
            <a:r>
              <a:rPr lang="en-US" sz="2000" b="1" dirty="0" smtClean="0">
                <a:solidFill>
                  <a:schemeClr val="tx2"/>
                </a:solidFill>
                <a:latin typeface="Arial Narrow" pitchFamily="34" charset="0"/>
              </a:rPr>
              <a:t> Century Skills</a:t>
            </a:r>
          </a:p>
          <a:p>
            <a:pPr lvl="0">
              <a:spcBef>
                <a:spcPts val="600"/>
              </a:spcBef>
              <a:buClr>
                <a:schemeClr val="accent1"/>
              </a:buClr>
              <a:buSzPct val="70000"/>
            </a:pPr>
            <a:r>
              <a:rPr lang="en-US" sz="2000" b="1" dirty="0" smtClean="0">
                <a:solidFill>
                  <a:schemeClr val="tx2"/>
                </a:solidFill>
                <a:latin typeface="Arial Narrow" pitchFamily="34" charset="0"/>
              </a:rPr>
              <a:t>www.21stcenturyskills.org</a:t>
            </a:r>
            <a:endParaRPr kumimoji="0" lang="en-US" sz="2000" b="1"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Narrow" pitchFamily="34" charset="0"/>
              </a:rPr>
              <a:t>21</a:t>
            </a:r>
            <a:r>
              <a:rPr lang="en-US" baseline="30000" dirty="0" smtClean="0">
                <a:latin typeface="Arial Narrow" pitchFamily="34" charset="0"/>
              </a:rPr>
              <a:t>st</a:t>
            </a:r>
            <a:r>
              <a:rPr lang="en-US" dirty="0" smtClean="0">
                <a:latin typeface="Arial Narrow" pitchFamily="34" charset="0"/>
              </a:rPr>
              <a:t> Century Skills:  How Do We Get There?</a:t>
            </a:r>
            <a:endParaRPr lang="en-US" dirty="0">
              <a:latin typeface="Arial Narrow" pitchFamily="34" charset="0"/>
            </a:endParaRPr>
          </a:p>
        </p:txBody>
      </p:sp>
      <p:pic>
        <p:nvPicPr>
          <p:cNvPr id="4" name="21st Century Skills How do we get there.wmv">
            <a:hlinkClick r:id="" action="ppaction://media"/>
          </p:cNvPr>
          <p:cNvPicPr>
            <a:picLocks noRot="1" noChangeAspect="1"/>
          </p:cNvPicPr>
          <p:nvPr>
            <a:videoFile r:link="rId1"/>
          </p:nvPr>
        </p:nvPicPr>
        <p:blipFill>
          <a:blip r:embed="rId3" cstate="print"/>
          <a:stretch>
            <a:fillRect/>
          </a:stretch>
        </p:blipFill>
        <p:spPr>
          <a:xfrm>
            <a:off x="1676400" y="2133600"/>
            <a:ext cx="4953000" cy="37147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6934200" cy="2514600"/>
          </a:xfrm>
          <a:prstGeom prst="rect">
            <a:avLst/>
          </a:prstGeom>
        </p:spPr>
        <p:txBody>
          <a:bodyPr vert="horz">
            <a:normAutofit/>
          </a:bodyPr>
          <a:lstStyle/>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mn-lt"/>
              <a:ea typeface="+mn-ea"/>
              <a:cs typeface="+mn-cs"/>
            </a:endParaRPr>
          </a:p>
        </p:txBody>
      </p:sp>
      <p:pic>
        <p:nvPicPr>
          <p:cNvPr id="6" name="Picture 5" descr="LogoERC_color.tif"/>
          <p:cNvPicPr>
            <a:picLocks noChangeAspect="1"/>
          </p:cNvPicPr>
          <p:nvPr/>
        </p:nvPicPr>
        <p:blipFill>
          <a:blip r:embed="rId2" cstate="print"/>
          <a:stretch>
            <a:fillRect/>
          </a:stretch>
        </p:blipFill>
        <p:spPr>
          <a:xfrm>
            <a:off x="6553200" y="5715000"/>
            <a:ext cx="2057400" cy="662393"/>
          </a:xfrm>
          <a:prstGeom prst="rect">
            <a:avLst/>
          </a:prstGeom>
        </p:spPr>
      </p:pic>
      <p:pic>
        <p:nvPicPr>
          <p:cNvPr id="1026" name="Picture 2"/>
          <p:cNvPicPr>
            <a:picLocks noChangeAspect="1" noChangeArrowheads="1"/>
          </p:cNvPicPr>
          <p:nvPr/>
        </p:nvPicPr>
        <p:blipFill>
          <a:blip r:embed="rId3" cstate="print"/>
          <a:srcRect/>
          <a:stretch>
            <a:fillRect/>
          </a:stretch>
        </p:blipFill>
        <p:spPr bwMode="auto">
          <a:xfrm>
            <a:off x="0" y="0"/>
            <a:ext cx="9867900" cy="7172325"/>
          </a:xfrm>
          <a:prstGeom prst="rect">
            <a:avLst/>
          </a:prstGeom>
          <a:noFill/>
          <a:ln w="9525">
            <a:noFill/>
            <a:miter lim="800000"/>
            <a:headEnd/>
            <a:tailEnd/>
          </a:ln>
        </p:spPr>
      </p:pic>
      <p:sp>
        <p:nvSpPr>
          <p:cNvPr id="7" name="TextBox 6"/>
          <p:cNvSpPr txBox="1"/>
          <p:nvPr/>
        </p:nvSpPr>
        <p:spPr>
          <a:xfrm>
            <a:off x="2209800" y="457200"/>
            <a:ext cx="5486400" cy="400110"/>
          </a:xfrm>
          <a:prstGeom prst="rect">
            <a:avLst/>
          </a:prstGeom>
          <a:noFill/>
        </p:spPr>
        <p:txBody>
          <a:bodyPr wrap="square" rtlCol="0">
            <a:spAutoFit/>
          </a:bodyPr>
          <a:lstStyle/>
          <a:p>
            <a:pPr algn="ctr"/>
            <a:r>
              <a:rPr lang="en-US" sz="2000" dirty="0" smtClean="0">
                <a:solidFill>
                  <a:schemeClr val="tx2"/>
                </a:solidFill>
                <a:latin typeface="Arial Narrow" pitchFamily="34" charset="0"/>
              </a:rPr>
              <a:t>Framework for Learning in the 21</a:t>
            </a:r>
            <a:r>
              <a:rPr lang="en-US" sz="2000" baseline="30000" dirty="0" smtClean="0">
                <a:solidFill>
                  <a:schemeClr val="tx2"/>
                </a:solidFill>
                <a:latin typeface="Arial Narrow" pitchFamily="34" charset="0"/>
              </a:rPr>
              <a:t>st</a:t>
            </a:r>
            <a:r>
              <a:rPr lang="en-US" sz="2000" dirty="0" smtClean="0">
                <a:solidFill>
                  <a:schemeClr val="tx2"/>
                </a:solidFill>
                <a:latin typeface="Arial Narrow" pitchFamily="34" charset="0"/>
              </a:rPr>
              <a:t> Century</a:t>
            </a:r>
            <a:endParaRPr lang="en-US" sz="2000" dirty="0">
              <a:solidFill>
                <a:schemeClr val="tx2"/>
              </a:solidFill>
              <a:latin typeface="Arial Narrow" pitchFamily="34" charset="0"/>
            </a:endParaRPr>
          </a:p>
        </p:txBody>
      </p:sp>
      <p:sp>
        <p:nvSpPr>
          <p:cNvPr id="8" name="TextBox 7"/>
          <p:cNvSpPr txBox="1"/>
          <p:nvPr/>
        </p:nvSpPr>
        <p:spPr>
          <a:xfrm>
            <a:off x="7924800" y="990600"/>
            <a:ext cx="1828800" cy="369332"/>
          </a:xfrm>
          <a:prstGeom prst="rect">
            <a:avLst/>
          </a:prstGeom>
          <a:noFill/>
        </p:spPr>
        <p:txBody>
          <a:bodyPr wrap="square" rtlCol="0">
            <a:spAutoFit/>
          </a:bodyPr>
          <a:lstStyle/>
          <a:p>
            <a:r>
              <a:rPr lang="en-US" b="1" i="1" dirty="0" smtClean="0"/>
              <a:t>Keystone</a:t>
            </a:r>
            <a:endParaRPr lang="en-US" b="1" i="1" dirty="0"/>
          </a:p>
        </p:txBody>
      </p:sp>
      <p:cxnSp>
        <p:nvCxnSpPr>
          <p:cNvPr id="10" name="Straight Arrow Connector 9"/>
          <p:cNvCxnSpPr/>
          <p:nvPr/>
        </p:nvCxnSpPr>
        <p:spPr>
          <a:xfrm flipV="1">
            <a:off x="5791200" y="1371600"/>
            <a:ext cx="2286000" cy="1600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Left Brace 10"/>
          <p:cNvSpPr/>
          <p:nvPr/>
        </p:nvSpPr>
        <p:spPr>
          <a:xfrm>
            <a:off x="1447800" y="1371600"/>
            <a:ext cx="381000" cy="30480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2" name="TextBox 11"/>
          <p:cNvSpPr txBox="1"/>
          <p:nvPr/>
        </p:nvSpPr>
        <p:spPr>
          <a:xfrm>
            <a:off x="152400" y="2590800"/>
            <a:ext cx="1524000" cy="646331"/>
          </a:xfrm>
          <a:prstGeom prst="rect">
            <a:avLst/>
          </a:prstGeom>
          <a:noFill/>
        </p:spPr>
        <p:txBody>
          <a:bodyPr wrap="square" rtlCol="0">
            <a:spAutoFit/>
          </a:bodyPr>
          <a:lstStyle/>
          <a:p>
            <a:r>
              <a:rPr lang="en-US" b="1" i="1" dirty="0" smtClean="0">
                <a:cs typeface="Aharoni" pitchFamily="2" charset="-79"/>
              </a:rPr>
              <a:t>Student</a:t>
            </a:r>
          </a:p>
          <a:p>
            <a:r>
              <a:rPr lang="en-US" b="1" i="1" dirty="0" smtClean="0">
                <a:cs typeface="Aharoni" pitchFamily="2" charset="-79"/>
              </a:rPr>
              <a:t>Outcomes</a:t>
            </a:r>
          </a:p>
        </p:txBody>
      </p:sp>
      <p:sp>
        <p:nvSpPr>
          <p:cNvPr id="13" name="Right Brace 12"/>
          <p:cNvSpPr/>
          <p:nvPr/>
        </p:nvSpPr>
        <p:spPr>
          <a:xfrm>
            <a:off x="6553200" y="4724400"/>
            <a:ext cx="533400" cy="21336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14" name="TextBox 13"/>
          <p:cNvSpPr txBox="1"/>
          <p:nvPr/>
        </p:nvSpPr>
        <p:spPr>
          <a:xfrm>
            <a:off x="7391400" y="5486400"/>
            <a:ext cx="2057400" cy="707886"/>
          </a:xfrm>
          <a:prstGeom prst="rect">
            <a:avLst/>
          </a:prstGeom>
          <a:noFill/>
        </p:spPr>
        <p:txBody>
          <a:bodyPr wrap="square" rtlCol="0">
            <a:spAutoFit/>
          </a:bodyPr>
          <a:lstStyle/>
          <a:p>
            <a:r>
              <a:rPr lang="en-US" sz="2000" b="1" dirty="0" smtClean="0">
                <a:latin typeface="Arial Black" pitchFamily="34" charset="0"/>
                <a:cs typeface="Aharoni" pitchFamily="2" charset="-79"/>
              </a:rPr>
              <a:t>Support</a:t>
            </a:r>
            <a:r>
              <a:rPr lang="en-US" sz="2000" b="1" i="1" dirty="0" smtClean="0">
                <a:latin typeface="Arial Black" pitchFamily="34" charset="0"/>
                <a:cs typeface="Aharoni" pitchFamily="2" charset="-79"/>
              </a:rPr>
              <a:t> </a:t>
            </a:r>
          </a:p>
          <a:p>
            <a:r>
              <a:rPr lang="en-US" sz="2000" b="1" i="1" dirty="0" smtClean="0">
                <a:latin typeface="Arial Black" pitchFamily="34" charset="0"/>
                <a:cs typeface="Aharoni" pitchFamily="2" charset="-79"/>
              </a:rPr>
              <a:t>Systems</a:t>
            </a:r>
            <a:endParaRPr lang="en-US" sz="2000" b="1" i="1" dirty="0">
              <a:latin typeface="Arial Black" pitchFamily="34" charset="0"/>
              <a:cs typeface="Aharoni" pitchFamily="2" charset="-79"/>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6248400" cy="5029200"/>
          </a:xfrm>
          <a:prstGeom prst="rect">
            <a:avLst/>
          </a:prstGeom>
        </p:spPr>
        <p:txBody>
          <a:bodyPr vert="horz">
            <a:normAutofit/>
          </a:bodyPr>
          <a:lstStyle/>
          <a:p>
            <a:pPr lvl="0">
              <a:spcBef>
                <a:spcPts val="600"/>
              </a:spcBef>
              <a:buClr>
                <a:schemeClr val="accent1"/>
              </a:buClr>
              <a:buSzPct val="70000"/>
            </a:pPr>
            <a:r>
              <a:rPr lang="en-US" sz="2000" b="1" u="sng" dirty="0" smtClean="0">
                <a:latin typeface="Arial Narrow" pitchFamily="34" charset="0"/>
              </a:rPr>
              <a:t>Core Subjects</a:t>
            </a:r>
          </a:p>
          <a:p>
            <a:r>
              <a:rPr lang="en-US" sz="2000" dirty="0" smtClean="0">
                <a:latin typeface="Arial Narrow" pitchFamily="34" charset="0"/>
              </a:rPr>
              <a:t>English</a:t>
            </a:r>
            <a:r>
              <a:rPr lang="en-US" sz="2000" dirty="0">
                <a:latin typeface="Arial Narrow" pitchFamily="34" charset="0"/>
              </a:rPr>
              <a:t>, </a:t>
            </a:r>
            <a:r>
              <a:rPr lang="en-US" sz="2000" dirty="0" smtClean="0">
                <a:latin typeface="Arial Narrow" pitchFamily="34" charset="0"/>
              </a:rPr>
              <a:t>reading, language arts</a:t>
            </a:r>
          </a:p>
          <a:p>
            <a:r>
              <a:rPr lang="en-US" sz="2000" dirty="0" smtClean="0">
                <a:latin typeface="Arial Narrow" pitchFamily="34" charset="0"/>
              </a:rPr>
              <a:t>World </a:t>
            </a:r>
            <a:r>
              <a:rPr lang="en-US" sz="2000" dirty="0">
                <a:latin typeface="Arial Narrow" pitchFamily="34" charset="0"/>
              </a:rPr>
              <a:t>languages </a:t>
            </a:r>
          </a:p>
          <a:p>
            <a:r>
              <a:rPr lang="en-US" sz="2000" dirty="0" smtClean="0">
                <a:latin typeface="Arial Narrow" pitchFamily="34" charset="0"/>
              </a:rPr>
              <a:t>Arts </a:t>
            </a:r>
            <a:endParaRPr lang="en-US" sz="2000" dirty="0">
              <a:latin typeface="Arial Narrow" pitchFamily="34" charset="0"/>
            </a:endParaRPr>
          </a:p>
          <a:p>
            <a:r>
              <a:rPr lang="en-US" sz="2000" dirty="0" smtClean="0">
                <a:latin typeface="Arial Narrow" pitchFamily="34" charset="0"/>
              </a:rPr>
              <a:t>Mathematics </a:t>
            </a:r>
            <a:endParaRPr lang="en-US" sz="2000" dirty="0">
              <a:latin typeface="Arial Narrow" pitchFamily="34" charset="0"/>
            </a:endParaRPr>
          </a:p>
          <a:p>
            <a:r>
              <a:rPr lang="en-US" sz="2000" dirty="0" smtClean="0">
                <a:latin typeface="Arial Narrow" pitchFamily="34" charset="0"/>
              </a:rPr>
              <a:t>Economics </a:t>
            </a:r>
            <a:endParaRPr lang="en-US" sz="2000" dirty="0">
              <a:latin typeface="Arial Narrow" pitchFamily="34" charset="0"/>
            </a:endParaRPr>
          </a:p>
          <a:p>
            <a:r>
              <a:rPr lang="en-US" sz="2000" dirty="0" smtClean="0">
                <a:latin typeface="Arial Narrow" pitchFamily="34" charset="0"/>
              </a:rPr>
              <a:t>Science </a:t>
            </a:r>
            <a:endParaRPr lang="en-US" sz="2000" dirty="0">
              <a:latin typeface="Arial Narrow" pitchFamily="34" charset="0"/>
            </a:endParaRPr>
          </a:p>
          <a:p>
            <a:r>
              <a:rPr lang="en-US" sz="2000" dirty="0" smtClean="0">
                <a:latin typeface="Arial Narrow" pitchFamily="34" charset="0"/>
              </a:rPr>
              <a:t>Geography </a:t>
            </a:r>
            <a:endParaRPr lang="en-US" sz="2000" dirty="0">
              <a:latin typeface="Arial Narrow" pitchFamily="34" charset="0"/>
            </a:endParaRPr>
          </a:p>
          <a:p>
            <a:r>
              <a:rPr lang="en-US" sz="2000" dirty="0" smtClean="0">
                <a:latin typeface="Arial Narrow" pitchFamily="34" charset="0"/>
              </a:rPr>
              <a:t>History </a:t>
            </a:r>
            <a:endParaRPr lang="en-US" sz="2000" dirty="0">
              <a:latin typeface="Arial Narrow" pitchFamily="34" charset="0"/>
            </a:endParaRPr>
          </a:p>
          <a:p>
            <a:r>
              <a:rPr lang="en-US" sz="2000" dirty="0" smtClean="0">
                <a:latin typeface="Arial Narrow" pitchFamily="34" charset="0"/>
              </a:rPr>
              <a:t>Government </a:t>
            </a:r>
            <a:r>
              <a:rPr lang="en-US" sz="2000" dirty="0">
                <a:latin typeface="Arial Narrow" pitchFamily="34" charset="0"/>
              </a:rPr>
              <a:t>and Civics </a:t>
            </a:r>
            <a:endParaRPr lang="en-US" sz="2000" dirty="0" smtClean="0">
              <a:latin typeface="Arial Narrow" pitchFamily="34" charset="0"/>
            </a:endParaRPr>
          </a:p>
          <a:p>
            <a:endParaRPr lang="en-US" sz="2000" dirty="0">
              <a:latin typeface="Arial Narrow" pitchFamily="34" charset="0"/>
            </a:endParaRPr>
          </a:p>
          <a:p>
            <a:pPr algn="r"/>
            <a:r>
              <a:rPr lang="en-US" sz="2000" b="1" u="sng" dirty="0" smtClean="0">
                <a:latin typeface="Arial Narrow" pitchFamily="34" charset="0"/>
              </a:rPr>
              <a:t>21</a:t>
            </a:r>
            <a:r>
              <a:rPr lang="en-US" sz="2000" b="1" u="sng" baseline="30000" dirty="0" smtClean="0">
                <a:latin typeface="Arial Narrow" pitchFamily="34" charset="0"/>
              </a:rPr>
              <a:t>st</a:t>
            </a:r>
            <a:r>
              <a:rPr lang="en-US" sz="2000" b="1" u="sng" dirty="0" smtClean="0">
                <a:latin typeface="Arial Narrow" pitchFamily="34" charset="0"/>
              </a:rPr>
              <a:t> Century Themes</a:t>
            </a:r>
          </a:p>
          <a:p>
            <a:pPr algn="r"/>
            <a:r>
              <a:rPr lang="en-US" sz="2000" dirty="0" smtClean="0">
                <a:latin typeface="Arial Narrow" pitchFamily="34" charset="0"/>
              </a:rPr>
              <a:t>Global Awareness</a:t>
            </a:r>
          </a:p>
          <a:p>
            <a:pPr algn="r"/>
            <a:r>
              <a:rPr lang="en-US" sz="2000" dirty="0" smtClean="0">
                <a:latin typeface="Arial Narrow" pitchFamily="34" charset="0"/>
              </a:rPr>
              <a:t>Financial, economic, business and entrepreneurial literacy</a:t>
            </a:r>
          </a:p>
          <a:p>
            <a:pPr algn="r"/>
            <a:r>
              <a:rPr lang="en-US" sz="2000" dirty="0" smtClean="0">
                <a:latin typeface="Arial Narrow" pitchFamily="34" charset="0"/>
              </a:rPr>
              <a:t>Civic Literacy</a:t>
            </a:r>
          </a:p>
          <a:p>
            <a:pPr algn="r"/>
            <a:r>
              <a:rPr lang="en-US" sz="2000" dirty="0" smtClean="0">
                <a:latin typeface="Arial Narrow" pitchFamily="34" charset="0"/>
              </a:rPr>
              <a:t>Health Literacy</a:t>
            </a:r>
            <a:endParaRPr lang="en-US" sz="2000" dirty="0">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kumimoji="0" lang="en-US" sz="2000" b="1"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Arial Narrow"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5181599" y="762000"/>
            <a:ext cx="3564501" cy="2590800"/>
          </a:xfrm>
          <a:prstGeom prst="rect">
            <a:avLst/>
          </a:prstGeom>
          <a:noFill/>
          <a:ln w="9525">
            <a:noFill/>
            <a:miter lim="800000"/>
            <a:headEnd/>
            <a:tailEnd/>
          </a:ln>
        </p:spPr>
      </p:pic>
      <p:sp>
        <p:nvSpPr>
          <p:cNvPr id="8" name="TextBox 7"/>
          <p:cNvSpPr txBox="1"/>
          <p:nvPr/>
        </p:nvSpPr>
        <p:spPr>
          <a:xfrm>
            <a:off x="228600" y="304800"/>
            <a:ext cx="1752600" cy="461665"/>
          </a:xfrm>
          <a:prstGeom prst="rect">
            <a:avLst/>
          </a:prstGeom>
          <a:noFill/>
        </p:spPr>
        <p:txBody>
          <a:bodyPr wrap="square" rtlCol="0">
            <a:spAutoFit/>
          </a:bodyPr>
          <a:lstStyle/>
          <a:p>
            <a:r>
              <a:rPr lang="en-US" sz="2400" b="1" dirty="0" smtClean="0">
                <a:latin typeface="Arial Narrow" pitchFamily="34" charset="0"/>
              </a:rPr>
              <a:t>Keystone</a:t>
            </a:r>
            <a:endParaRPr lang="en-US" sz="2400" b="1" dirty="0">
              <a:latin typeface="Arial Narrow"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6248400" cy="5791200"/>
          </a:xfrm>
          <a:prstGeom prst="rect">
            <a:avLst/>
          </a:prstGeom>
        </p:spPr>
        <p:txBody>
          <a:bodyPr vert="horz">
            <a:normAutofit/>
          </a:bodyPr>
          <a:lstStyle/>
          <a:p>
            <a:pPr lvl="0">
              <a:spcBef>
                <a:spcPts val="600"/>
              </a:spcBef>
              <a:buClr>
                <a:schemeClr val="accent1"/>
              </a:buClr>
              <a:buSzPct val="70000"/>
            </a:pPr>
            <a:r>
              <a:rPr lang="en-US" sz="2000" b="1" u="sng" dirty="0" smtClean="0">
                <a:latin typeface="Arial Narrow" pitchFamily="34" charset="0"/>
              </a:rPr>
              <a:t>Learning and Information Skills</a:t>
            </a:r>
          </a:p>
          <a:p>
            <a:r>
              <a:rPr lang="en-US" sz="2000" dirty="0" smtClean="0">
                <a:latin typeface="Arial Narrow" pitchFamily="34" charset="0"/>
              </a:rPr>
              <a:t>Creativity</a:t>
            </a:r>
          </a:p>
          <a:p>
            <a:r>
              <a:rPr lang="en-US" sz="2000" dirty="0" smtClean="0">
                <a:latin typeface="Arial Narrow" pitchFamily="34" charset="0"/>
              </a:rPr>
              <a:t>Critical thinking</a:t>
            </a:r>
          </a:p>
          <a:p>
            <a:r>
              <a:rPr lang="en-US" sz="2000" dirty="0" smtClean="0">
                <a:latin typeface="Arial Narrow" pitchFamily="34" charset="0"/>
              </a:rPr>
              <a:t>Communication</a:t>
            </a:r>
          </a:p>
          <a:p>
            <a:pPr algn="r"/>
            <a:endParaRPr lang="en-US" sz="2000" b="1" u="sng" dirty="0" smtClean="0">
              <a:latin typeface="Arial Narrow" pitchFamily="34" charset="0"/>
            </a:endParaRPr>
          </a:p>
          <a:p>
            <a:endParaRPr lang="en-US" sz="2000" b="1" u="sng" dirty="0" smtClean="0">
              <a:latin typeface="Arial Narrow" pitchFamily="34" charset="0"/>
            </a:endParaRPr>
          </a:p>
          <a:p>
            <a:pPr algn="r"/>
            <a:r>
              <a:rPr lang="en-US" sz="2000" b="1" u="sng" dirty="0" smtClean="0">
                <a:latin typeface="Arial Narrow" pitchFamily="34" charset="0"/>
              </a:rPr>
              <a:t>Life and Career Skills</a:t>
            </a:r>
          </a:p>
          <a:p>
            <a:pPr algn="r"/>
            <a:r>
              <a:rPr lang="en-US" sz="2000" dirty="0" smtClean="0">
                <a:latin typeface="Arial Narrow" pitchFamily="34" charset="0"/>
              </a:rPr>
              <a:t>Adaptability</a:t>
            </a:r>
          </a:p>
          <a:p>
            <a:pPr algn="r"/>
            <a:r>
              <a:rPr lang="en-US" sz="2000" dirty="0" smtClean="0">
                <a:latin typeface="Arial Narrow" pitchFamily="34" charset="0"/>
              </a:rPr>
              <a:t>Self-direction</a:t>
            </a:r>
          </a:p>
          <a:p>
            <a:pPr algn="r"/>
            <a:r>
              <a:rPr lang="en-US" sz="2000" dirty="0" smtClean="0">
                <a:latin typeface="Arial Narrow" pitchFamily="34" charset="0"/>
              </a:rPr>
              <a:t>Social skills</a:t>
            </a:r>
          </a:p>
          <a:p>
            <a:pPr algn="r"/>
            <a:r>
              <a:rPr lang="en-US" sz="2000" dirty="0" smtClean="0">
                <a:latin typeface="Arial Narrow" pitchFamily="34" charset="0"/>
              </a:rPr>
              <a:t>Productivity</a:t>
            </a:r>
          </a:p>
          <a:p>
            <a:pPr algn="r"/>
            <a:r>
              <a:rPr lang="en-US" sz="2000" dirty="0" smtClean="0">
                <a:latin typeface="Arial Narrow" pitchFamily="34" charset="0"/>
              </a:rPr>
              <a:t>Leadership </a:t>
            </a:r>
          </a:p>
          <a:p>
            <a:endParaRPr lang="en-US" sz="2000" b="1" u="sng" dirty="0">
              <a:latin typeface="Arial Narrow" pitchFamily="34" charset="0"/>
            </a:endParaRPr>
          </a:p>
          <a:p>
            <a:endParaRPr lang="en-US" sz="2000" b="1" u="sng" dirty="0" smtClean="0">
              <a:latin typeface="Arial Narrow" pitchFamily="34" charset="0"/>
            </a:endParaRPr>
          </a:p>
          <a:p>
            <a:r>
              <a:rPr lang="en-US" sz="2000" b="1" u="sng" dirty="0" smtClean="0">
                <a:latin typeface="Arial Narrow" pitchFamily="34" charset="0"/>
              </a:rPr>
              <a:t>Information, Media, Technology Skills</a:t>
            </a:r>
          </a:p>
          <a:p>
            <a:r>
              <a:rPr lang="en-US" sz="2000" dirty="0" smtClean="0">
                <a:latin typeface="Arial Narrow" pitchFamily="34" charset="0"/>
              </a:rPr>
              <a:t>Info literacy</a:t>
            </a:r>
          </a:p>
          <a:p>
            <a:r>
              <a:rPr lang="en-US" sz="2000" dirty="0" smtClean="0">
                <a:latin typeface="Arial Narrow" pitchFamily="34" charset="0"/>
              </a:rPr>
              <a:t>Media literacy</a:t>
            </a:r>
          </a:p>
          <a:p>
            <a:r>
              <a:rPr lang="en-US" sz="2000" dirty="0" smtClean="0">
                <a:latin typeface="Arial Narrow" pitchFamily="34" charset="0"/>
              </a:rPr>
              <a:t>Tech literacy</a:t>
            </a:r>
          </a:p>
          <a:p>
            <a:endParaRPr lang="en-US" sz="2000" dirty="0">
              <a:latin typeface="Arial Narrow" pitchFamily="34" charset="0"/>
            </a:endParaRPr>
          </a:p>
          <a:p>
            <a:pPr algn="r"/>
            <a:endParaRPr lang="en-US" sz="2000" dirty="0" smtClean="0">
              <a:latin typeface="Arial Narrow" pitchFamily="34" charset="0"/>
            </a:endParaRPr>
          </a:p>
          <a:p>
            <a:pPr algn="r"/>
            <a:endParaRPr lang="en-US" sz="2000" dirty="0" smtClean="0">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kumimoji="0" lang="en-US" sz="2000" b="1"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Arial Narrow"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2209800" y="1752600"/>
            <a:ext cx="3564501" cy="2590800"/>
          </a:xfrm>
          <a:prstGeom prst="rect">
            <a:avLst/>
          </a:prstGeom>
          <a:noFill/>
          <a:ln w="9525">
            <a:noFill/>
            <a:miter lim="800000"/>
            <a:headEnd/>
            <a:tailEnd/>
          </a:ln>
        </p:spPr>
      </p:pic>
      <p:sp>
        <p:nvSpPr>
          <p:cNvPr id="5" name="TextBox 4"/>
          <p:cNvSpPr txBox="1"/>
          <p:nvPr/>
        </p:nvSpPr>
        <p:spPr>
          <a:xfrm>
            <a:off x="304800" y="304800"/>
            <a:ext cx="1828800" cy="830997"/>
          </a:xfrm>
          <a:prstGeom prst="rect">
            <a:avLst/>
          </a:prstGeom>
          <a:noFill/>
        </p:spPr>
        <p:txBody>
          <a:bodyPr wrap="square" rtlCol="0">
            <a:spAutoFit/>
          </a:bodyPr>
          <a:lstStyle/>
          <a:p>
            <a:r>
              <a:rPr lang="en-US" sz="2400" b="1" dirty="0" smtClean="0">
                <a:latin typeface="Arial Narrow" pitchFamily="34" charset="0"/>
              </a:rPr>
              <a:t>Student</a:t>
            </a:r>
          </a:p>
          <a:p>
            <a:r>
              <a:rPr lang="en-US" sz="2400" b="1" dirty="0" smtClean="0">
                <a:latin typeface="Arial Narrow" pitchFamily="34" charset="0"/>
              </a:rPr>
              <a:t>Outcomes</a:t>
            </a:r>
            <a:endParaRPr lang="en-US" sz="2400" b="1" dirty="0">
              <a:latin typeface="Arial Narrow"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7010400" cy="5791200"/>
          </a:xfrm>
          <a:prstGeom prst="rect">
            <a:avLst/>
          </a:prstGeom>
        </p:spPr>
        <p:txBody>
          <a:bodyPr vert="horz">
            <a:normAutofit/>
          </a:bodyPr>
          <a:lstStyle/>
          <a:p>
            <a:pPr lvl="0" algn="r">
              <a:spcBef>
                <a:spcPts val="600"/>
              </a:spcBef>
              <a:buClr>
                <a:schemeClr val="accent1"/>
              </a:buClr>
              <a:buSzPct val="70000"/>
            </a:pPr>
            <a:r>
              <a:rPr lang="en-US" sz="2000" b="1" u="sng" dirty="0" smtClean="0">
                <a:latin typeface="Arial Narrow" pitchFamily="34" charset="0"/>
              </a:rPr>
              <a:t>21</a:t>
            </a:r>
            <a:r>
              <a:rPr lang="en-US" sz="2000" b="1" u="sng" baseline="30000" dirty="0" smtClean="0">
                <a:latin typeface="Arial Narrow" pitchFamily="34" charset="0"/>
              </a:rPr>
              <a:t>st</a:t>
            </a:r>
            <a:r>
              <a:rPr lang="en-US" sz="2000" b="1" u="sng" dirty="0" smtClean="0">
                <a:latin typeface="Arial Narrow" pitchFamily="34" charset="0"/>
              </a:rPr>
              <a:t> Century Standards &amp; Assessments</a:t>
            </a:r>
          </a:p>
          <a:p>
            <a:pPr lvl="0" algn="r">
              <a:spcBef>
                <a:spcPts val="600"/>
              </a:spcBef>
              <a:buClr>
                <a:schemeClr val="accent1"/>
              </a:buClr>
              <a:buSzPct val="70000"/>
            </a:pPr>
            <a:r>
              <a:rPr lang="en-US" sz="2000" dirty="0" smtClean="0">
                <a:latin typeface="Arial Narrow" pitchFamily="34" charset="0"/>
              </a:rPr>
              <a:t>Deep understanding, real-world, build understanding</a:t>
            </a:r>
          </a:p>
          <a:p>
            <a:pPr lvl="0" algn="r">
              <a:spcBef>
                <a:spcPts val="600"/>
              </a:spcBef>
              <a:buClr>
                <a:schemeClr val="accent1"/>
              </a:buClr>
              <a:buSzPct val="70000"/>
            </a:pPr>
            <a:r>
              <a:rPr lang="en-US" sz="2000" dirty="0" smtClean="0">
                <a:latin typeface="Arial Narrow" pitchFamily="34" charset="0"/>
              </a:rPr>
              <a:t>Feedback embedded, balanced</a:t>
            </a:r>
          </a:p>
          <a:p>
            <a:pPr lvl="0" algn="r">
              <a:spcBef>
                <a:spcPts val="600"/>
              </a:spcBef>
              <a:buClr>
                <a:schemeClr val="accent1"/>
              </a:buClr>
              <a:buSzPct val="70000"/>
            </a:pPr>
            <a:endParaRPr lang="en-US" sz="2000" dirty="0" smtClean="0">
              <a:latin typeface="Arial Narrow" pitchFamily="34" charset="0"/>
            </a:endParaRPr>
          </a:p>
          <a:p>
            <a:pPr lvl="0">
              <a:spcBef>
                <a:spcPts val="600"/>
              </a:spcBef>
              <a:buClr>
                <a:schemeClr val="accent1"/>
              </a:buClr>
              <a:buSzPct val="70000"/>
            </a:pPr>
            <a:r>
              <a:rPr lang="en-US" sz="2000" b="1" u="sng" dirty="0" smtClean="0">
                <a:latin typeface="Arial Narrow" pitchFamily="34" charset="0"/>
              </a:rPr>
              <a:t>Curriculum &amp; Instruction</a:t>
            </a:r>
          </a:p>
          <a:p>
            <a:pPr lvl="0">
              <a:spcBef>
                <a:spcPts val="600"/>
              </a:spcBef>
              <a:buClr>
                <a:schemeClr val="accent1"/>
              </a:buClr>
              <a:buSzPct val="70000"/>
            </a:pPr>
            <a:r>
              <a:rPr lang="en-US" sz="2000" dirty="0" smtClean="0">
                <a:latin typeface="Arial Narrow" pitchFamily="34" charset="0"/>
              </a:rPr>
              <a:t>Apply 21</a:t>
            </a:r>
            <a:r>
              <a:rPr lang="en-US" sz="2000" baseline="30000" dirty="0" smtClean="0">
                <a:latin typeface="Arial Narrow" pitchFamily="34" charset="0"/>
              </a:rPr>
              <a:t>st</a:t>
            </a:r>
            <a:r>
              <a:rPr lang="en-US" sz="2000" dirty="0" smtClean="0">
                <a:latin typeface="Arial Narrow" pitchFamily="34" charset="0"/>
              </a:rPr>
              <a:t> C skills within core subjects</a:t>
            </a:r>
          </a:p>
          <a:p>
            <a:pPr lvl="0">
              <a:spcBef>
                <a:spcPts val="600"/>
              </a:spcBef>
              <a:buClr>
                <a:schemeClr val="accent1"/>
              </a:buClr>
              <a:buSzPct val="70000"/>
            </a:pPr>
            <a:endParaRPr lang="en-US" sz="2000" dirty="0" smtClean="0">
              <a:latin typeface="Arial Narrow" pitchFamily="34" charset="0"/>
            </a:endParaRPr>
          </a:p>
          <a:p>
            <a:pPr lvl="0">
              <a:spcBef>
                <a:spcPts val="600"/>
              </a:spcBef>
              <a:buClr>
                <a:schemeClr val="accent1"/>
              </a:buClr>
              <a:buSzPct val="70000"/>
            </a:pPr>
            <a:r>
              <a:rPr lang="en-US" sz="2000" b="1" u="sng" dirty="0" smtClean="0">
                <a:latin typeface="Arial Narrow" pitchFamily="34" charset="0"/>
              </a:rPr>
              <a:t>Professional Development</a:t>
            </a:r>
          </a:p>
          <a:p>
            <a:pPr lvl="0">
              <a:spcBef>
                <a:spcPts val="600"/>
              </a:spcBef>
              <a:buClr>
                <a:schemeClr val="accent1"/>
              </a:buClr>
              <a:buSzPct val="70000"/>
            </a:pPr>
            <a:r>
              <a:rPr lang="en-US" sz="2000" dirty="0" smtClean="0">
                <a:latin typeface="Arial Narrow" pitchFamily="34" charset="0"/>
              </a:rPr>
              <a:t>Direct instruction + PBL</a:t>
            </a:r>
          </a:p>
          <a:p>
            <a:pPr lvl="0">
              <a:spcBef>
                <a:spcPts val="600"/>
              </a:spcBef>
              <a:buClr>
                <a:schemeClr val="accent1"/>
              </a:buClr>
              <a:buSzPct val="70000"/>
            </a:pPr>
            <a:r>
              <a:rPr lang="en-US" sz="2000" dirty="0" smtClean="0">
                <a:latin typeface="Arial Narrow" pitchFamily="34" charset="0"/>
              </a:rPr>
              <a:t>Strategies for integrating 21</a:t>
            </a:r>
            <a:r>
              <a:rPr lang="en-US" sz="2000" baseline="30000" dirty="0" smtClean="0">
                <a:latin typeface="Arial Narrow" pitchFamily="34" charset="0"/>
              </a:rPr>
              <a:t>st</a:t>
            </a:r>
            <a:r>
              <a:rPr lang="en-US" sz="2000" dirty="0" smtClean="0">
                <a:latin typeface="Arial Narrow" pitchFamily="34" charset="0"/>
              </a:rPr>
              <a:t> </a:t>
            </a:r>
            <a:r>
              <a:rPr lang="en-US" sz="2000" dirty="0">
                <a:latin typeface="Arial Narrow" pitchFamily="34" charset="0"/>
              </a:rPr>
              <a:t>c</a:t>
            </a:r>
            <a:r>
              <a:rPr lang="en-US" sz="2000" dirty="0" smtClean="0">
                <a:latin typeface="Arial Narrow" pitchFamily="34" charset="0"/>
              </a:rPr>
              <a:t> skills</a:t>
            </a:r>
          </a:p>
          <a:p>
            <a:pPr lvl="0" algn="r">
              <a:spcBef>
                <a:spcPts val="600"/>
              </a:spcBef>
              <a:buClr>
                <a:schemeClr val="accent1"/>
              </a:buClr>
              <a:buSzPct val="70000"/>
            </a:pPr>
            <a:endParaRPr lang="en-US" sz="2000" dirty="0" smtClean="0">
              <a:latin typeface="Arial Narrow" pitchFamily="34" charset="0"/>
            </a:endParaRPr>
          </a:p>
          <a:p>
            <a:pPr lvl="0" algn="r">
              <a:spcBef>
                <a:spcPts val="600"/>
              </a:spcBef>
              <a:buClr>
                <a:schemeClr val="accent1"/>
              </a:buClr>
              <a:buSzPct val="70000"/>
            </a:pPr>
            <a:r>
              <a:rPr lang="en-US" sz="2000" b="1" u="sng" dirty="0" smtClean="0">
                <a:latin typeface="Arial Narrow" pitchFamily="34" charset="0"/>
              </a:rPr>
              <a:t>Learning Environments</a:t>
            </a:r>
          </a:p>
          <a:p>
            <a:pPr lvl="0" algn="r">
              <a:spcBef>
                <a:spcPts val="600"/>
              </a:spcBef>
              <a:buClr>
                <a:schemeClr val="accent1"/>
              </a:buClr>
              <a:buSzPct val="70000"/>
            </a:pPr>
            <a:r>
              <a:rPr lang="en-US" sz="2000" dirty="0" smtClean="0">
                <a:latin typeface="Arial Narrow" pitchFamily="34" charset="0"/>
              </a:rPr>
              <a:t>Relevant, applicable learning</a:t>
            </a:r>
          </a:p>
          <a:p>
            <a:pPr lvl="0" algn="r">
              <a:spcBef>
                <a:spcPts val="600"/>
              </a:spcBef>
              <a:buClr>
                <a:schemeClr val="accent1"/>
              </a:buClr>
              <a:buSzPct val="70000"/>
            </a:pPr>
            <a:r>
              <a:rPr lang="en-US" sz="2000" dirty="0" smtClean="0">
                <a:latin typeface="Arial Narrow" pitchFamily="34" charset="0"/>
              </a:rPr>
              <a:t>Expanded learning communities</a:t>
            </a:r>
          </a:p>
          <a:p>
            <a:pPr lvl="0">
              <a:spcBef>
                <a:spcPts val="600"/>
              </a:spcBef>
              <a:buClr>
                <a:schemeClr val="accent1"/>
              </a:buClr>
              <a:buSzPct val="70000"/>
            </a:pPr>
            <a:endParaRPr lang="en-US" sz="2000" dirty="0" smtClean="0">
              <a:latin typeface="Arial Narrow" pitchFamily="34" charset="0"/>
            </a:endParaRPr>
          </a:p>
          <a:p>
            <a:pPr algn="r"/>
            <a:endParaRPr lang="en-US" sz="2000" b="1" u="sng" dirty="0" smtClean="0">
              <a:latin typeface="Arial Narrow" pitchFamily="34" charset="0"/>
            </a:endParaRPr>
          </a:p>
          <a:p>
            <a:endParaRPr lang="en-US" sz="2000" b="1" u="sng" dirty="0" smtClean="0">
              <a:latin typeface="Arial Narrow" pitchFamily="34" charset="0"/>
            </a:endParaRPr>
          </a:p>
          <a:p>
            <a:endParaRPr lang="en-US" sz="2000" b="1" u="sng" dirty="0">
              <a:latin typeface="Arial Narrow" pitchFamily="34" charset="0"/>
            </a:endParaRPr>
          </a:p>
          <a:p>
            <a:endParaRPr lang="en-US" sz="2000" b="1" u="sng" dirty="0" smtClean="0">
              <a:latin typeface="Arial Narrow" pitchFamily="34" charset="0"/>
            </a:endParaRPr>
          </a:p>
          <a:p>
            <a:endParaRPr lang="en-US" sz="2000" dirty="0">
              <a:latin typeface="Arial Narrow" pitchFamily="34" charset="0"/>
            </a:endParaRPr>
          </a:p>
          <a:p>
            <a:pPr algn="r"/>
            <a:endParaRPr lang="en-US" sz="2000" dirty="0" smtClean="0">
              <a:latin typeface="Arial Narrow" pitchFamily="34" charset="0"/>
            </a:endParaRPr>
          </a:p>
          <a:p>
            <a:pPr algn="r"/>
            <a:endParaRPr lang="en-US" sz="2000" dirty="0" smtClean="0">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kumimoji="0" lang="en-US" sz="2000" b="1"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Arial Narrow"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5579499" y="1676400"/>
            <a:ext cx="3564501" cy="2590800"/>
          </a:xfrm>
          <a:prstGeom prst="rect">
            <a:avLst/>
          </a:prstGeom>
          <a:noFill/>
          <a:ln w="9525">
            <a:noFill/>
            <a:miter lim="800000"/>
            <a:headEnd/>
            <a:tailEnd/>
          </a:ln>
        </p:spPr>
      </p:pic>
      <p:sp>
        <p:nvSpPr>
          <p:cNvPr id="5" name="TextBox 4"/>
          <p:cNvSpPr txBox="1"/>
          <p:nvPr/>
        </p:nvSpPr>
        <p:spPr>
          <a:xfrm>
            <a:off x="381000" y="228600"/>
            <a:ext cx="2133600" cy="1107996"/>
          </a:xfrm>
          <a:prstGeom prst="rect">
            <a:avLst/>
          </a:prstGeom>
          <a:noFill/>
        </p:spPr>
        <p:txBody>
          <a:bodyPr wrap="square" rtlCol="0">
            <a:spAutoFit/>
          </a:bodyPr>
          <a:lstStyle/>
          <a:p>
            <a:pPr lvl="0"/>
            <a:r>
              <a:rPr lang="en-US" sz="2400" b="1" dirty="0" smtClean="0">
                <a:latin typeface="Arial Narrow" pitchFamily="34" charset="0"/>
              </a:rPr>
              <a:t>Support </a:t>
            </a:r>
          </a:p>
          <a:p>
            <a:pPr lvl="0"/>
            <a:r>
              <a:rPr lang="en-US" sz="2400" b="1" dirty="0" smtClean="0">
                <a:latin typeface="Arial Narrow" pitchFamily="34" charset="0"/>
              </a:rPr>
              <a:t>Systems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7010400" cy="5791200"/>
          </a:xfrm>
          <a:prstGeom prst="rect">
            <a:avLst/>
          </a:prstGeom>
        </p:spPr>
        <p:txBody>
          <a:bodyPr vert="horz">
            <a:normAutofit/>
          </a:bodyPr>
          <a:lstStyle/>
          <a:p>
            <a:pPr lvl="0" algn="r">
              <a:spcBef>
                <a:spcPts val="600"/>
              </a:spcBef>
              <a:buClr>
                <a:schemeClr val="accent1"/>
              </a:buClr>
              <a:buSzPct val="70000"/>
            </a:pPr>
            <a:endParaRPr lang="en-US" sz="2000" dirty="0" smtClean="0">
              <a:latin typeface="Arial Narrow" pitchFamily="34" charset="0"/>
            </a:endParaRPr>
          </a:p>
          <a:p>
            <a:pPr lvl="0">
              <a:spcBef>
                <a:spcPts val="600"/>
              </a:spcBef>
              <a:buClr>
                <a:schemeClr val="accent1"/>
              </a:buClr>
              <a:buSzPct val="70000"/>
            </a:pPr>
            <a:endParaRPr lang="en-US" sz="2000" dirty="0" smtClean="0">
              <a:latin typeface="Arial Narrow" pitchFamily="34" charset="0"/>
            </a:endParaRPr>
          </a:p>
          <a:p>
            <a:pPr algn="r"/>
            <a:endParaRPr lang="en-US" sz="2000" b="1" u="sng" dirty="0" smtClean="0">
              <a:latin typeface="Arial Narrow" pitchFamily="34" charset="0"/>
            </a:endParaRPr>
          </a:p>
          <a:p>
            <a:endParaRPr lang="en-US" sz="2000" b="1" u="sng" dirty="0" smtClean="0">
              <a:latin typeface="Arial Narrow" pitchFamily="34" charset="0"/>
            </a:endParaRPr>
          </a:p>
          <a:p>
            <a:endParaRPr lang="en-US" sz="2000" b="1" u="sng" dirty="0">
              <a:latin typeface="Arial Narrow" pitchFamily="34" charset="0"/>
            </a:endParaRPr>
          </a:p>
          <a:p>
            <a:endParaRPr lang="en-US" sz="2000" b="1" u="sng" dirty="0" smtClean="0">
              <a:latin typeface="Arial Narrow" pitchFamily="34" charset="0"/>
            </a:endParaRPr>
          </a:p>
          <a:p>
            <a:endParaRPr lang="en-US" sz="2000" dirty="0">
              <a:latin typeface="Arial Narrow" pitchFamily="34" charset="0"/>
            </a:endParaRPr>
          </a:p>
          <a:p>
            <a:pPr algn="r"/>
            <a:endParaRPr lang="en-US" sz="2000" dirty="0" smtClean="0">
              <a:latin typeface="Arial Narrow" pitchFamily="34" charset="0"/>
            </a:endParaRPr>
          </a:p>
          <a:p>
            <a:pPr algn="r"/>
            <a:endParaRPr lang="en-US" sz="2000" dirty="0" smtClean="0">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kumimoji="0" lang="en-US" sz="2000" b="1"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Arial Narrow"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2362200" y="762000"/>
            <a:ext cx="5181600" cy="3766162"/>
          </a:xfrm>
          <a:prstGeom prst="rect">
            <a:avLst/>
          </a:prstGeom>
          <a:noFill/>
          <a:ln w="9525">
            <a:noFill/>
            <a:miter lim="800000"/>
            <a:headEnd/>
            <a:tailEnd/>
          </a:ln>
        </p:spPr>
      </p:pic>
      <p:sp>
        <p:nvSpPr>
          <p:cNvPr id="6" name="Rectangle 5"/>
          <p:cNvSpPr/>
          <p:nvPr/>
        </p:nvSpPr>
        <p:spPr>
          <a:xfrm>
            <a:off x="2743200" y="5105400"/>
            <a:ext cx="4800600" cy="523220"/>
          </a:xfrm>
          <a:prstGeom prst="rect">
            <a:avLst/>
          </a:prstGeom>
        </p:spPr>
        <p:txBody>
          <a:bodyPr wrap="square">
            <a:spAutoFit/>
          </a:bodyPr>
          <a:lstStyle/>
          <a:p>
            <a:pPr lvl="0">
              <a:spcBef>
                <a:spcPts val="600"/>
              </a:spcBef>
              <a:buClr>
                <a:schemeClr val="accent1"/>
              </a:buClr>
              <a:buSzPct val="70000"/>
            </a:pPr>
            <a:r>
              <a:rPr lang="en-US" sz="2800" b="1" dirty="0" smtClean="0">
                <a:solidFill>
                  <a:schemeClr val="tx2"/>
                </a:solidFill>
                <a:latin typeface="Arial Narrow" pitchFamily="34" charset="0"/>
                <a:hlinkClick r:id="rId3"/>
              </a:rPr>
              <a:t>http://www.21stcenturyskills.org</a:t>
            </a:r>
            <a:endParaRPr lang="en-US" sz="2800" b="1" dirty="0" smtClean="0">
              <a:solidFill>
                <a:schemeClr val="tx2"/>
              </a:solidFill>
              <a:latin typeface="Arial Narrow" pitchFamily="34" charset="0"/>
            </a:endParaRPr>
          </a:p>
        </p:txBody>
      </p:sp>
      <p:sp>
        <p:nvSpPr>
          <p:cNvPr id="9" name="TextBox 8">
            <a:hlinkClick r:id="rId4" action="ppaction://hlinkfile"/>
          </p:cNvPr>
          <p:cNvSpPr txBox="1"/>
          <p:nvPr/>
        </p:nvSpPr>
        <p:spPr>
          <a:xfrm>
            <a:off x="3200400" y="5943600"/>
            <a:ext cx="4495800" cy="523220"/>
          </a:xfrm>
          <a:prstGeom prst="rect">
            <a:avLst/>
          </a:prstGeom>
          <a:noFill/>
        </p:spPr>
        <p:txBody>
          <a:bodyPr wrap="square" rtlCol="0">
            <a:spAutoFit/>
          </a:bodyPr>
          <a:lstStyle/>
          <a:p>
            <a:r>
              <a:rPr lang="en-US" sz="2800" b="1" dirty="0" smtClean="0">
                <a:solidFill>
                  <a:srgbClr val="F14617"/>
                </a:solidFill>
                <a:latin typeface="Arial Narrow" pitchFamily="34" charset="0"/>
              </a:rPr>
              <a:t>P21 Framework Definitions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A shift in Teaching &amp; Learning?</a:t>
            </a:r>
            <a:endParaRPr lang="en-US" dirty="0"/>
          </a:p>
        </p:txBody>
      </p:sp>
      <p:sp>
        <p:nvSpPr>
          <p:cNvPr id="3" name="Content Placeholder 2"/>
          <p:cNvSpPr>
            <a:spLocks noGrp="1"/>
          </p:cNvSpPr>
          <p:nvPr>
            <p:ph sz="quarter" idx="2"/>
          </p:nvPr>
        </p:nvSpPr>
        <p:spPr/>
        <p:txBody>
          <a:bodyPr>
            <a:normAutofit/>
          </a:bodyPr>
          <a:lstStyle/>
          <a:p>
            <a:r>
              <a:rPr lang="en-US" dirty="0" smtClean="0"/>
              <a:t>Reading</a:t>
            </a:r>
          </a:p>
          <a:p>
            <a:r>
              <a:rPr lang="en-US" dirty="0" err="1" smtClean="0"/>
              <a:t>wRiting</a:t>
            </a:r>
            <a:endParaRPr lang="en-US" dirty="0" smtClean="0"/>
          </a:p>
          <a:p>
            <a:r>
              <a:rPr lang="en-US" dirty="0" err="1" smtClean="0"/>
              <a:t>aRithmetic</a:t>
            </a:r>
            <a:endParaRPr lang="en-US" dirty="0" smtClean="0"/>
          </a:p>
          <a:p>
            <a:endParaRPr lang="en-US" dirty="0" smtClean="0"/>
          </a:p>
          <a:p>
            <a:endParaRPr lang="en-US" dirty="0" smtClean="0"/>
          </a:p>
          <a:p>
            <a:r>
              <a:rPr lang="en-US" dirty="0" smtClean="0"/>
              <a:t>Rigor</a:t>
            </a:r>
          </a:p>
          <a:p>
            <a:r>
              <a:rPr lang="en-US" dirty="0" smtClean="0"/>
              <a:t>Relevance </a:t>
            </a:r>
          </a:p>
          <a:p>
            <a:r>
              <a:rPr lang="en-US" dirty="0" smtClean="0"/>
              <a:t>Relationship</a:t>
            </a:r>
            <a:endParaRPr lang="en-US" dirty="0"/>
          </a:p>
        </p:txBody>
      </p:sp>
      <p:sp>
        <p:nvSpPr>
          <p:cNvPr id="4" name="Content Placeholder 3"/>
          <p:cNvSpPr>
            <a:spLocks noGrp="1"/>
          </p:cNvSpPr>
          <p:nvPr>
            <p:ph sz="quarter" idx="4"/>
          </p:nvPr>
        </p:nvSpPr>
        <p:spPr/>
        <p:txBody>
          <a:bodyPr/>
          <a:lstStyle/>
          <a:p>
            <a:r>
              <a:rPr lang="en-US" dirty="0" smtClean="0"/>
              <a:t>Collaboration</a:t>
            </a:r>
          </a:p>
          <a:p>
            <a:endParaRPr lang="en-US" dirty="0" smtClean="0"/>
          </a:p>
          <a:p>
            <a:r>
              <a:rPr lang="en-US" dirty="0" smtClean="0"/>
              <a:t>Communication</a:t>
            </a:r>
          </a:p>
          <a:p>
            <a:endParaRPr lang="en-US" dirty="0" smtClean="0"/>
          </a:p>
          <a:p>
            <a:r>
              <a:rPr lang="en-US" dirty="0" smtClean="0"/>
              <a:t>Creativity</a:t>
            </a:r>
          </a:p>
          <a:p>
            <a:endParaRPr lang="en-US" dirty="0"/>
          </a:p>
        </p:txBody>
      </p:sp>
      <p:sp>
        <p:nvSpPr>
          <p:cNvPr id="5" name="Text Placeholder 4"/>
          <p:cNvSpPr>
            <a:spLocks noGrp="1"/>
          </p:cNvSpPr>
          <p:nvPr>
            <p:ph type="body" sz="quarter" idx="1"/>
          </p:nvPr>
        </p:nvSpPr>
        <p:spPr/>
        <p:txBody>
          <a:bodyPr/>
          <a:lstStyle/>
          <a:p>
            <a:r>
              <a:rPr lang="en-US" dirty="0" smtClean="0"/>
              <a:t>3 Rs</a:t>
            </a:r>
            <a:endParaRPr lang="en-US" dirty="0"/>
          </a:p>
        </p:txBody>
      </p:sp>
      <p:sp>
        <p:nvSpPr>
          <p:cNvPr id="6" name="Text Placeholder 5"/>
          <p:cNvSpPr>
            <a:spLocks noGrp="1"/>
          </p:cNvSpPr>
          <p:nvPr>
            <p:ph type="body" sz="quarter" idx="3"/>
          </p:nvPr>
        </p:nvSpPr>
        <p:spPr/>
        <p:txBody>
          <a:bodyPr/>
          <a:lstStyle/>
          <a:p>
            <a:r>
              <a:rPr lang="en-US" dirty="0" smtClean="0"/>
              <a:t>3 Cs</a:t>
            </a:r>
            <a:endParaRPr lang="en-US" dirty="0"/>
          </a:p>
        </p:txBody>
      </p:sp>
      <p:cxnSp>
        <p:nvCxnSpPr>
          <p:cNvPr id="8" name="Straight Arrow Connector 7"/>
          <p:cNvCxnSpPr/>
          <p:nvPr/>
        </p:nvCxnSpPr>
        <p:spPr>
          <a:xfrm rot="5400000">
            <a:off x="838994" y="4114006"/>
            <a:ext cx="762000"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rot="5400000" flipH="1" flipV="1">
            <a:off x="2819400" y="3733800"/>
            <a:ext cx="1524000" cy="1524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1752600" y="228600"/>
            <a:ext cx="6172200" cy="1371600"/>
          </a:xfrm>
        </p:spPr>
        <p:txBody>
          <a:bodyPr>
            <a:normAutofit/>
          </a:bodyPr>
          <a:lstStyle/>
          <a:p>
            <a:r>
              <a:rPr lang="en-US" sz="2400" dirty="0" smtClean="0">
                <a:latin typeface="Arial Narrow" pitchFamily="34" charset="0"/>
              </a:rPr>
              <a:t>Networking Literacy</a:t>
            </a:r>
            <a:endParaRPr lang="en-US" sz="2400" dirty="0">
              <a:latin typeface="Arial Narrow" pitchFamily="34" charset="0"/>
            </a:endParaRPr>
          </a:p>
        </p:txBody>
      </p:sp>
      <p:pic>
        <p:nvPicPr>
          <p:cNvPr id="7" name="Picture 6" descr="Network Teacher"/>
          <p:cNvPicPr/>
          <p:nvPr/>
        </p:nvPicPr>
        <p:blipFill>
          <a:blip r:embed="rId2" cstate="print"/>
          <a:srcRect/>
          <a:stretch>
            <a:fillRect/>
          </a:stretch>
        </p:blipFill>
        <p:spPr bwMode="auto">
          <a:xfrm>
            <a:off x="457200" y="1047750"/>
            <a:ext cx="8366255" cy="550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a:t>
            </a:r>
            <a:endParaRPr lang="en-US" dirty="0"/>
          </a:p>
        </p:txBody>
      </p:sp>
      <p:sp>
        <p:nvSpPr>
          <p:cNvPr id="3" name="Content Placeholder 2"/>
          <p:cNvSpPr>
            <a:spLocks noGrp="1"/>
          </p:cNvSpPr>
          <p:nvPr>
            <p:ph sz="quarter" idx="1"/>
          </p:nvPr>
        </p:nvSpPr>
        <p:spPr/>
        <p:txBody>
          <a:bodyPr>
            <a:normAutofit/>
          </a:bodyPr>
          <a:lstStyle/>
          <a:p>
            <a:r>
              <a:rPr lang="en-US" dirty="0" smtClean="0">
                <a:latin typeface="Arial Narrow" pitchFamily="34" charset="0"/>
              </a:rPr>
              <a:t>Are learners and teachers in your school working with 21st century skills?</a:t>
            </a:r>
          </a:p>
          <a:p>
            <a:endParaRPr lang="en-US" dirty="0" smtClean="0">
              <a:latin typeface="Arial Narrow" pitchFamily="34" charset="0"/>
            </a:endParaRPr>
          </a:p>
          <a:p>
            <a:r>
              <a:rPr lang="en-US" dirty="0" smtClean="0">
                <a:latin typeface="Arial Narrow" pitchFamily="34" charset="0"/>
              </a:rPr>
              <a:t>What barriers exist to moving ahead toward incorporating 21st century skills into the</a:t>
            </a:r>
          </a:p>
          <a:p>
            <a:pPr>
              <a:buNone/>
            </a:pPr>
            <a:r>
              <a:rPr lang="en-US" dirty="0" smtClean="0">
                <a:latin typeface="Arial Narrow" pitchFamily="34" charset="0"/>
              </a:rPr>
              <a:t>	curriculum?</a:t>
            </a:r>
          </a:p>
          <a:p>
            <a:endParaRPr lang="en-US" dirty="0" smtClean="0">
              <a:latin typeface="Arial Narrow" pitchFamily="34" charset="0"/>
            </a:endParaRPr>
          </a:p>
          <a:p>
            <a:r>
              <a:rPr lang="en-US" dirty="0" smtClean="0">
                <a:latin typeface="Arial Narrow" pitchFamily="34" charset="0"/>
              </a:rPr>
              <a:t>What support will learners and teachers need to achieve progress?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4600" y="3276600"/>
            <a:ext cx="6172200" cy="2514600"/>
          </a:xfrm>
        </p:spPr>
        <p:txBody>
          <a:bodyPr>
            <a:normAutofit lnSpcReduction="10000"/>
          </a:bodyPr>
          <a:lstStyle/>
          <a:p>
            <a:r>
              <a:rPr lang="en-US" sz="2000" b="0" dirty="0" smtClean="0">
                <a:latin typeface="Arial Narrow" pitchFamily="34" charset="0"/>
              </a:rPr>
              <a:t>This is a Benchmark in the Ohio Academic Standards for Technology for which grade band?</a:t>
            </a:r>
          </a:p>
          <a:p>
            <a:endParaRPr lang="en-US" sz="2000" b="0" dirty="0" smtClean="0">
              <a:latin typeface="Arial Narrow" pitchFamily="34" charset="0"/>
            </a:endParaRPr>
          </a:p>
          <a:p>
            <a:r>
              <a:rPr lang="en-US" sz="2000" b="0" dirty="0" smtClean="0">
                <a:latin typeface="Arial Narrow" pitchFamily="34" charset="0"/>
              </a:rPr>
              <a:t>K-2</a:t>
            </a:r>
          </a:p>
          <a:p>
            <a:r>
              <a:rPr lang="en-US" sz="2000" b="0" dirty="0" smtClean="0">
                <a:latin typeface="Arial Narrow" pitchFamily="34" charset="0"/>
              </a:rPr>
              <a:t>3-5</a:t>
            </a:r>
          </a:p>
          <a:p>
            <a:r>
              <a:rPr lang="en-US" sz="2000" b="0" dirty="0" smtClean="0">
                <a:latin typeface="Arial Narrow" pitchFamily="34" charset="0"/>
              </a:rPr>
              <a:t>6-8</a:t>
            </a:r>
          </a:p>
          <a:p>
            <a:r>
              <a:rPr lang="en-US" sz="2000" b="0" dirty="0" smtClean="0">
                <a:latin typeface="Arial Narrow" pitchFamily="34" charset="0"/>
              </a:rPr>
              <a:t>9-12</a:t>
            </a:r>
          </a:p>
          <a:p>
            <a:endParaRPr lang="en-US" dirty="0"/>
          </a:p>
        </p:txBody>
      </p:sp>
      <p:sp>
        <p:nvSpPr>
          <p:cNvPr id="4" name="Subtitle 2"/>
          <p:cNvSpPr txBox="1">
            <a:spLocks/>
          </p:cNvSpPr>
          <p:nvPr/>
        </p:nvSpPr>
        <p:spPr>
          <a:xfrm>
            <a:off x="1905000" y="381000"/>
            <a:ext cx="6934200" cy="2514600"/>
          </a:xfrm>
          <a:prstGeom prst="rect">
            <a:avLst/>
          </a:prstGeom>
        </p:spPr>
        <p:txBody>
          <a:bodyPr vert="horz">
            <a:normAutofit/>
          </a:bodyPr>
          <a:lstStyle/>
          <a:p>
            <a:pPr lvl="0">
              <a:spcBef>
                <a:spcPts val="600"/>
              </a:spcBef>
              <a:buClr>
                <a:schemeClr val="accent1"/>
              </a:buClr>
              <a:buSzPct val="70000"/>
            </a:pPr>
            <a:r>
              <a:rPr lang="en-US" sz="2400" dirty="0">
                <a:solidFill>
                  <a:schemeClr val="tx2"/>
                </a:solidFill>
                <a:latin typeface="Arial Narrow" pitchFamily="34" charset="0"/>
              </a:rPr>
              <a:t>Students understand terminology, communicate technically and select the appropriate technology tool based on their needs.  They use technology tools to collaborate, plan and produce a sample product to enhance their learning and solve problems by investigating, troubleshooting and experimenting using technical resources.</a:t>
            </a:r>
            <a:endParaRPr kumimoji="0" lang="en-US" sz="2400"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1752600" y="2057400"/>
            <a:ext cx="4768173" cy="4228381"/>
          </a:xfrm>
          <a:prstGeom prst="rect">
            <a:avLst/>
          </a:prstGeom>
          <a:noFill/>
        </p:spPr>
      </p:pic>
      <p:sp>
        <p:nvSpPr>
          <p:cNvPr id="3" name="Title 2"/>
          <p:cNvSpPr>
            <a:spLocks noGrp="1"/>
          </p:cNvSpPr>
          <p:nvPr>
            <p:ph type="title"/>
          </p:nvPr>
        </p:nvSpPr>
        <p:spPr/>
        <p:txBody>
          <a:bodyPr/>
          <a:lstStyle/>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this type of learning look like?</a:t>
            </a:r>
            <a:br>
              <a:rPr lang="en-US" dirty="0" smtClean="0"/>
            </a:br>
            <a:r>
              <a:rPr lang="en-US" dirty="0" smtClean="0"/>
              <a:t>					Team Learning</a:t>
            </a:r>
            <a:endParaRPr lang="en-US" dirty="0"/>
          </a:p>
        </p:txBody>
      </p:sp>
      <p:pic>
        <p:nvPicPr>
          <p:cNvPr id="3" name="Team Learning_ Landry Middle School.wmv">
            <a:hlinkClick r:id="" action="ppaction://media"/>
          </p:cNvPr>
          <p:cNvPicPr>
            <a:picLocks noRot="1" noChangeAspect="1"/>
          </p:cNvPicPr>
          <p:nvPr>
            <a:videoFile r:link="rId1"/>
          </p:nvPr>
        </p:nvPicPr>
        <p:blipFill>
          <a:blip r:embed="rId3" cstate="print"/>
          <a:stretch>
            <a:fillRect/>
          </a:stretch>
        </p:blipFill>
        <p:spPr>
          <a:xfrm>
            <a:off x="1981200" y="2209800"/>
            <a:ext cx="4876800" cy="3657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7010400" cy="5791200"/>
          </a:xfrm>
          <a:prstGeom prst="rect">
            <a:avLst/>
          </a:prstGeom>
        </p:spPr>
        <p:txBody>
          <a:bodyPr vert="horz">
            <a:normAutofit/>
          </a:bodyPr>
          <a:lstStyle/>
          <a:p>
            <a:pPr lvl="0" algn="r">
              <a:spcBef>
                <a:spcPts val="600"/>
              </a:spcBef>
              <a:buClr>
                <a:schemeClr val="accent1"/>
              </a:buClr>
              <a:buSzPct val="70000"/>
            </a:pPr>
            <a:endParaRPr lang="en-US" sz="2000" dirty="0" smtClean="0">
              <a:latin typeface="Arial Narrow" pitchFamily="34" charset="0"/>
            </a:endParaRPr>
          </a:p>
          <a:p>
            <a:pPr lvl="0">
              <a:spcBef>
                <a:spcPts val="600"/>
              </a:spcBef>
              <a:buClr>
                <a:schemeClr val="accent1"/>
              </a:buClr>
              <a:buSzPct val="70000"/>
            </a:pPr>
            <a:endParaRPr lang="en-US" sz="2000" dirty="0" smtClean="0">
              <a:latin typeface="Arial Narrow" pitchFamily="34" charset="0"/>
            </a:endParaRPr>
          </a:p>
          <a:p>
            <a:pPr algn="r"/>
            <a:endParaRPr lang="en-US" sz="2000" b="1" u="sng" dirty="0" smtClean="0">
              <a:latin typeface="Arial Narrow" pitchFamily="34" charset="0"/>
            </a:endParaRPr>
          </a:p>
          <a:p>
            <a:endParaRPr lang="en-US" sz="2000" b="1" u="sng" dirty="0" smtClean="0">
              <a:latin typeface="Arial Narrow" pitchFamily="34" charset="0"/>
            </a:endParaRPr>
          </a:p>
          <a:p>
            <a:endParaRPr lang="en-US" sz="2000" b="1" u="sng" dirty="0">
              <a:latin typeface="Arial Narrow" pitchFamily="34" charset="0"/>
            </a:endParaRPr>
          </a:p>
          <a:p>
            <a:endParaRPr lang="en-US" sz="2000" b="1" u="sng" dirty="0" smtClean="0">
              <a:latin typeface="Arial Narrow" pitchFamily="34" charset="0"/>
            </a:endParaRPr>
          </a:p>
          <a:p>
            <a:endParaRPr lang="en-US" sz="2000" dirty="0">
              <a:latin typeface="Arial Narrow" pitchFamily="34" charset="0"/>
            </a:endParaRPr>
          </a:p>
          <a:p>
            <a:pPr algn="r"/>
            <a:endParaRPr lang="en-US" sz="2000" dirty="0" smtClean="0">
              <a:latin typeface="Arial Narrow" pitchFamily="34" charset="0"/>
            </a:endParaRPr>
          </a:p>
          <a:p>
            <a:pPr algn="r"/>
            <a:endParaRPr lang="en-US" sz="2000" dirty="0" smtClean="0">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lang="en-US" sz="2000" b="1" dirty="0" smtClean="0">
              <a:solidFill>
                <a:schemeClr val="tx2"/>
              </a:solidFill>
              <a:latin typeface="Arial Narrow" pitchFamily="34" charset="0"/>
            </a:endParaRPr>
          </a:p>
          <a:p>
            <a:pPr lvl="0">
              <a:spcBef>
                <a:spcPts val="600"/>
              </a:spcBef>
              <a:buClr>
                <a:schemeClr val="accent1"/>
              </a:buClr>
              <a:buSzPct val="70000"/>
            </a:pPr>
            <a:endParaRPr kumimoji="0" lang="en-US" sz="2000" b="1" i="0" u="none" strike="noStrike" kern="1200" cap="none" spc="0" normalizeH="0" baseline="0" noProof="0" dirty="0" smtClean="0">
              <a:ln>
                <a:noFill/>
              </a:ln>
              <a:solidFill>
                <a:schemeClr val="tx2"/>
              </a:solidFill>
              <a:effectLst/>
              <a:uLnTx/>
              <a:uFillTx/>
              <a:latin typeface="Arial Narrow" pitchFamily="34" charset="0"/>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Arial Narrow" pitchFamily="34" charset="0"/>
            </a:endParaRPr>
          </a:p>
        </p:txBody>
      </p:sp>
      <p:sp>
        <p:nvSpPr>
          <p:cNvPr id="10" name="Title 9"/>
          <p:cNvSpPr>
            <a:spLocks noGrp="1"/>
          </p:cNvSpPr>
          <p:nvPr>
            <p:ph type="title"/>
          </p:nvPr>
        </p:nvSpPr>
        <p:spPr/>
        <p:txBody>
          <a:bodyPr>
            <a:normAutofit fontScale="90000"/>
          </a:bodyPr>
          <a:lstStyle/>
          <a:p>
            <a:r>
              <a:rPr lang="en-US" b="1" dirty="0" smtClean="0">
                <a:latin typeface="Arial Narrow" pitchFamily="34" charset="0"/>
              </a:rPr>
              <a:t>How Do You Make It Happen?</a:t>
            </a:r>
            <a:br>
              <a:rPr lang="en-US" b="1" dirty="0" smtClean="0">
                <a:latin typeface="Arial Narrow" pitchFamily="34" charset="0"/>
              </a:rPr>
            </a:br>
            <a:r>
              <a:rPr lang="en-US" sz="2200" b="1" dirty="0" smtClean="0">
                <a:latin typeface="Arial Narrow" pitchFamily="34" charset="0"/>
              </a:rPr>
              <a:t>Steps to implement 21st century skills into education:</a:t>
            </a:r>
            <a:r>
              <a:rPr lang="en-US" dirty="0" smtClean="0">
                <a:latin typeface="Arial Narrow" pitchFamily="34" charset="0"/>
              </a:rPr>
              <a:t/>
            </a:r>
            <a:br>
              <a:rPr lang="en-US" dirty="0" smtClean="0">
                <a:latin typeface="Arial Narrow" pitchFamily="34" charset="0"/>
              </a:rPr>
            </a:br>
            <a:endParaRPr lang="en-US" dirty="0"/>
          </a:p>
        </p:txBody>
      </p:sp>
      <p:sp>
        <p:nvSpPr>
          <p:cNvPr id="11" name="Content Placeholder 10"/>
          <p:cNvSpPr>
            <a:spLocks noGrp="1"/>
          </p:cNvSpPr>
          <p:nvPr>
            <p:ph sz="quarter" idx="1"/>
          </p:nvPr>
        </p:nvSpPr>
        <p:spPr/>
        <p:txBody>
          <a:bodyPr>
            <a:normAutofit fontScale="85000" lnSpcReduction="10000"/>
          </a:bodyPr>
          <a:lstStyle/>
          <a:p>
            <a:r>
              <a:rPr lang="en-US" dirty="0" smtClean="0">
                <a:latin typeface="Arial Narrow" pitchFamily="34" charset="0"/>
              </a:rPr>
              <a:t>•</a:t>
            </a:r>
            <a:r>
              <a:rPr lang="en-US" b="1" dirty="0" smtClean="0">
                <a:latin typeface="Arial Narrow" pitchFamily="34" charset="0"/>
              </a:rPr>
              <a:t> Embrace </a:t>
            </a:r>
            <a:r>
              <a:rPr lang="en-US" dirty="0" smtClean="0">
                <a:latin typeface="Arial Narrow" pitchFamily="34" charset="0"/>
              </a:rPr>
              <a:t>a powerful vision of public education that includes 21st century skills</a:t>
            </a:r>
          </a:p>
          <a:p>
            <a:r>
              <a:rPr lang="en-US" dirty="0" smtClean="0">
                <a:latin typeface="Arial Narrow" pitchFamily="34" charset="0"/>
              </a:rPr>
              <a:t>•</a:t>
            </a:r>
            <a:r>
              <a:rPr lang="en-US" b="1" dirty="0" smtClean="0">
                <a:latin typeface="Arial Narrow" pitchFamily="34" charset="0"/>
              </a:rPr>
              <a:t> Align </a:t>
            </a:r>
            <a:r>
              <a:rPr lang="en-US" dirty="0" smtClean="0">
                <a:latin typeface="Arial Narrow" pitchFamily="34" charset="0"/>
              </a:rPr>
              <a:t>leadership, management and resources with educational goals</a:t>
            </a:r>
          </a:p>
          <a:p>
            <a:r>
              <a:rPr lang="en-US" dirty="0" smtClean="0">
                <a:latin typeface="Arial Narrow" pitchFamily="34" charset="0"/>
              </a:rPr>
              <a:t>• </a:t>
            </a:r>
            <a:r>
              <a:rPr lang="en-US" b="1" dirty="0" smtClean="0">
                <a:latin typeface="Arial Narrow" pitchFamily="34" charset="0"/>
              </a:rPr>
              <a:t>Assess</a:t>
            </a:r>
            <a:r>
              <a:rPr lang="en-US" dirty="0" smtClean="0">
                <a:latin typeface="Arial Narrow" pitchFamily="34" charset="0"/>
              </a:rPr>
              <a:t> where schools are now</a:t>
            </a:r>
          </a:p>
          <a:p>
            <a:r>
              <a:rPr lang="en-US" dirty="0" smtClean="0">
                <a:latin typeface="Arial Narrow" pitchFamily="34" charset="0"/>
              </a:rPr>
              <a:t>• </a:t>
            </a:r>
            <a:r>
              <a:rPr lang="en-US" b="1" dirty="0" smtClean="0">
                <a:latin typeface="Arial Narrow" pitchFamily="34" charset="0"/>
              </a:rPr>
              <a:t>Prioritize</a:t>
            </a:r>
            <a:r>
              <a:rPr lang="en-US" dirty="0" smtClean="0">
                <a:latin typeface="Arial Narrow" pitchFamily="34" charset="0"/>
              </a:rPr>
              <a:t> the 21st century skills to focus on</a:t>
            </a:r>
          </a:p>
          <a:p>
            <a:r>
              <a:rPr lang="en-US" dirty="0" smtClean="0">
                <a:latin typeface="Arial Narrow" pitchFamily="34" charset="0"/>
              </a:rPr>
              <a:t>• </a:t>
            </a:r>
            <a:r>
              <a:rPr lang="en-US" b="1" dirty="0" smtClean="0">
                <a:latin typeface="Arial Narrow" pitchFamily="34" charset="0"/>
              </a:rPr>
              <a:t>Develop</a:t>
            </a:r>
            <a:r>
              <a:rPr lang="en-US" dirty="0" smtClean="0">
                <a:latin typeface="Arial Narrow" pitchFamily="34" charset="0"/>
              </a:rPr>
              <a:t> a professional development plan for 21st century skills</a:t>
            </a:r>
          </a:p>
          <a:p>
            <a:r>
              <a:rPr lang="en-US" dirty="0" smtClean="0">
                <a:latin typeface="Arial Narrow" pitchFamily="34" charset="0"/>
              </a:rPr>
              <a:t>• </a:t>
            </a:r>
            <a:r>
              <a:rPr lang="en-US" b="1" dirty="0" smtClean="0">
                <a:latin typeface="Arial Narrow" pitchFamily="34" charset="0"/>
              </a:rPr>
              <a:t>Ensure</a:t>
            </a:r>
            <a:r>
              <a:rPr lang="en-US" dirty="0" smtClean="0">
                <a:latin typeface="Arial Narrow" pitchFamily="34" charset="0"/>
              </a:rPr>
              <a:t> that students have equitable assess to a 21st century education</a:t>
            </a:r>
          </a:p>
          <a:p>
            <a:r>
              <a:rPr lang="en-US" dirty="0" smtClean="0">
                <a:latin typeface="Arial Narrow" pitchFamily="34" charset="0"/>
              </a:rPr>
              <a:t>• </a:t>
            </a:r>
            <a:r>
              <a:rPr lang="en-US" b="1" dirty="0" smtClean="0">
                <a:latin typeface="Arial Narrow" pitchFamily="34" charset="0"/>
              </a:rPr>
              <a:t>Begin</a:t>
            </a:r>
            <a:r>
              <a:rPr lang="en-US" dirty="0" smtClean="0">
                <a:latin typeface="Arial Narrow" pitchFamily="34" charset="0"/>
              </a:rPr>
              <a:t> developing assessments to measure student progress in 21st century skills</a:t>
            </a:r>
          </a:p>
          <a:p>
            <a:r>
              <a:rPr lang="en-US" dirty="0" smtClean="0">
                <a:latin typeface="Arial Narrow" pitchFamily="34" charset="0"/>
              </a:rPr>
              <a:t>• </a:t>
            </a:r>
            <a:r>
              <a:rPr lang="en-US" b="1" dirty="0" smtClean="0">
                <a:latin typeface="Arial Narrow" pitchFamily="34" charset="0"/>
              </a:rPr>
              <a:t>Collaborate</a:t>
            </a:r>
            <a:r>
              <a:rPr lang="en-US" dirty="0" smtClean="0">
                <a:latin typeface="Arial Narrow" pitchFamily="34" charset="0"/>
              </a:rPr>
              <a:t> with outside partners</a:t>
            </a:r>
          </a:p>
          <a:p>
            <a:r>
              <a:rPr lang="en-US" dirty="0" smtClean="0">
                <a:latin typeface="Arial Narrow" pitchFamily="34" charset="0"/>
              </a:rPr>
              <a:t>• </a:t>
            </a:r>
            <a:r>
              <a:rPr lang="en-US" b="1" dirty="0" smtClean="0">
                <a:latin typeface="Arial Narrow" pitchFamily="34" charset="0"/>
              </a:rPr>
              <a:t>Plan</a:t>
            </a:r>
            <a:r>
              <a:rPr lang="en-US" dirty="0" smtClean="0">
                <a:latin typeface="Arial Narrow" pitchFamily="34" charset="0"/>
              </a:rPr>
              <a:t> collectively and strategically for the future</a:t>
            </a:r>
          </a:p>
          <a:p>
            <a:endParaRPr lang="en-US" dirty="0" smtClean="0">
              <a:latin typeface="Arial Narrow" pitchFamily="34" charset="0"/>
            </a:endParaRPr>
          </a:p>
          <a:p>
            <a:pPr algn="r"/>
            <a:r>
              <a:rPr lang="en-US" dirty="0" smtClean="0">
                <a:latin typeface="Arial Narrow" pitchFamily="34" charset="0"/>
              </a:rPr>
              <a:t>Partnership for 21</a:t>
            </a:r>
            <a:r>
              <a:rPr lang="en-US" baseline="30000" dirty="0" smtClean="0">
                <a:latin typeface="Arial Narrow" pitchFamily="34" charset="0"/>
              </a:rPr>
              <a:t>st</a:t>
            </a:r>
            <a:r>
              <a:rPr lang="en-US" dirty="0" smtClean="0">
                <a:latin typeface="Arial Narrow" pitchFamily="34" charset="0"/>
              </a:rPr>
              <a:t> Century Learning</a:t>
            </a:r>
          </a:p>
          <a:p>
            <a:pPr algn="r">
              <a:buNone/>
            </a:pPr>
            <a:r>
              <a:rPr lang="en-US" dirty="0" smtClean="0">
                <a:latin typeface="Arial Narrow" pitchFamily="34" charset="0"/>
              </a:rPr>
              <a:t>MILE Guide Workshop</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for implementation…</a:t>
            </a:r>
            <a:endParaRPr lang="en-US" dirty="0"/>
          </a:p>
        </p:txBody>
      </p:sp>
      <p:sp>
        <p:nvSpPr>
          <p:cNvPr id="3" name="Content Placeholder 2"/>
          <p:cNvSpPr>
            <a:spLocks noGrp="1"/>
          </p:cNvSpPr>
          <p:nvPr>
            <p:ph sz="quarter" idx="1"/>
          </p:nvPr>
        </p:nvSpPr>
        <p:spPr/>
        <p:txBody>
          <a:bodyPr>
            <a:normAutofit fontScale="85000" lnSpcReduction="20000"/>
          </a:bodyPr>
          <a:lstStyle/>
          <a:p>
            <a:pPr>
              <a:lnSpc>
                <a:spcPct val="110000"/>
              </a:lnSpc>
            </a:pPr>
            <a:r>
              <a:rPr lang="en-US" sz="2000" dirty="0" smtClean="0">
                <a:latin typeface="Arial Narrow" pitchFamily="34" charset="0"/>
              </a:rPr>
              <a:t>In order to be a 21st century school, what do you think the critical factors are in the area of learning and teaching?</a:t>
            </a:r>
          </a:p>
          <a:p>
            <a:pPr>
              <a:lnSpc>
                <a:spcPct val="110000"/>
              </a:lnSpc>
            </a:pPr>
            <a:endParaRPr lang="en-US" sz="2000" dirty="0" smtClean="0">
              <a:latin typeface="Arial Narrow" pitchFamily="34" charset="0"/>
            </a:endParaRPr>
          </a:p>
          <a:p>
            <a:pPr>
              <a:lnSpc>
                <a:spcPct val="110000"/>
              </a:lnSpc>
            </a:pPr>
            <a:r>
              <a:rPr lang="en-US" sz="2000" dirty="0" smtClean="0">
                <a:latin typeface="Arial Narrow" pitchFamily="34" charset="0"/>
              </a:rPr>
              <a:t>Are 21st century skills seamlessly integrated into the learning environment?</a:t>
            </a:r>
          </a:p>
          <a:p>
            <a:pPr>
              <a:lnSpc>
                <a:spcPct val="110000"/>
              </a:lnSpc>
            </a:pPr>
            <a:endParaRPr lang="en-US" sz="2000" dirty="0" smtClean="0">
              <a:latin typeface="Arial Narrow" pitchFamily="34" charset="0"/>
            </a:endParaRPr>
          </a:p>
          <a:p>
            <a:pPr>
              <a:lnSpc>
                <a:spcPct val="110000"/>
              </a:lnSpc>
            </a:pPr>
            <a:r>
              <a:rPr lang="en-US" sz="2000" dirty="0" smtClean="0">
                <a:latin typeface="Arial Narrow" pitchFamily="34" charset="0"/>
              </a:rPr>
              <a:t>Are 21st century skills integrated into the core curriculum?</a:t>
            </a:r>
          </a:p>
          <a:p>
            <a:pPr>
              <a:lnSpc>
                <a:spcPct val="110000"/>
              </a:lnSpc>
            </a:pPr>
            <a:endParaRPr lang="en-US" sz="2000" dirty="0" smtClean="0">
              <a:latin typeface="Arial Narrow" pitchFamily="34" charset="0"/>
            </a:endParaRPr>
          </a:p>
          <a:p>
            <a:pPr>
              <a:lnSpc>
                <a:spcPct val="110000"/>
              </a:lnSpc>
            </a:pPr>
            <a:r>
              <a:rPr lang="en-US" sz="2000" dirty="0" smtClean="0">
                <a:latin typeface="Arial Narrow" pitchFamily="34" charset="0"/>
              </a:rPr>
              <a:t>What barriers exist to moving toward incorporating 21st century skills into the curriculum?</a:t>
            </a:r>
          </a:p>
          <a:p>
            <a:pPr>
              <a:lnSpc>
                <a:spcPct val="110000"/>
              </a:lnSpc>
            </a:pPr>
            <a:endParaRPr lang="en-US" sz="2000" dirty="0" smtClean="0">
              <a:latin typeface="Arial Narrow" pitchFamily="34" charset="0"/>
            </a:endParaRPr>
          </a:p>
          <a:p>
            <a:pPr>
              <a:lnSpc>
                <a:spcPct val="110000"/>
              </a:lnSpc>
            </a:pPr>
            <a:r>
              <a:rPr lang="en-US" sz="2000" dirty="0" smtClean="0">
                <a:latin typeface="Arial Narrow" pitchFamily="34" charset="0"/>
              </a:rPr>
              <a:t>What support will learners and teachers need to achieve progress?</a:t>
            </a:r>
          </a:p>
          <a:p>
            <a:pPr>
              <a:lnSpc>
                <a:spcPct val="110000"/>
              </a:lnSpc>
            </a:pPr>
            <a:endParaRPr lang="en-US" sz="2000" dirty="0" smtClean="0">
              <a:latin typeface="Arial Narrow" pitchFamily="34" charset="0"/>
            </a:endParaRPr>
          </a:p>
          <a:p>
            <a:pPr>
              <a:lnSpc>
                <a:spcPct val="110000"/>
              </a:lnSpc>
            </a:pPr>
            <a:r>
              <a:rPr lang="en-US" sz="2000" dirty="0" smtClean="0">
                <a:latin typeface="Arial Narrow" pitchFamily="34" charset="0"/>
              </a:rPr>
              <a:t>What practices or structures need to be changed?</a:t>
            </a:r>
          </a:p>
          <a:p>
            <a:pPr>
              <a:lnSpc>
                <a:spcPct val="110000"/>
              </a:lnSpc>
            </a:pPr>
            <a:endParaRPr lang="en-US" sz="2000" dirty="0" smtClean="0">
              <a:latin typeface="Arial Narrow" pitchFamily="34" charset="0"/>
            </a:endParaRPr>
          </a:p>
          <a:p>
            <a:pPr>
              <a:lnSpc>
                <a:spcPct val="110000"/>
              </a:lnSpc>
            </a:pPr>
            <a:r>
              <a:rPr lang="en-US" sz="2000" dirty="0" smtClean="0">
                <a:latin typeface="Arial Narrow" pitchFamily="34" charset="0"/>
              </a:rPr>
              <a:t>Who can assist you in creating a plan and/or beginning the process of integrating 21</a:t>
            </a:r>
            <a:r>
              <a:rPr lang="en-US" sz="2000" baseline="30000" dirty="0" smtClean="0">
                <a:latin typeface="Arial Narrow" pitchFamily="34" charset="0"/>
              </a:rPr>
              <a:t>st</a:t>
            </a:r>
            <a:r>
              <a:rPr lang="en-US" sz="2000" dirty="0" smtClean="0">
                <a:latin typeface="Arial Narrow" pitchFamily="34" charset="0"/>
              </a:rPr>
              <a:t> century skills within your school?</a:t>
            </a:r>
            <a:endParaRPr lang="en-US" sz="2000" dirty="0">
              <a:latin typeface="Arial Narrow"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World:  Teachers Today</a:t>
            </a:r>
            <a:endParaRPr lang="en-US" dirty="0"/>
          </a:p>
        </p:txBody>
      </p:sp>
      <p:pic>
        <p:nvPicPr>
          <p:cNvPr id="3" name="4ad92a360280cab80556fd0c59be8177.wmv">
            <a:hlinkClick r:id="" action="ppaction://media"/>
          </p:cNvPr>
          <p:cNvPicPr>
            <a:picLocks noRot="1" noChangeAspect="1"/>
          </p:cNvPicPr>
          <p:nvPr>
            <a:videoFile r:link="rId1"/>
          </p:nvPr>
        </p:nvPicPr>
        <p:blipFill>
          <a:blip r:embed="rId3" cstate="print"/>
          <a:stretch>
            <a:fillRect/>
          </a:stretch>
        </p:blipFill>
        <p:spPr>
          <a:xfrm>
            <a:off x="1371600" y="2133600"/>
            <a:ext cx="6438472" cy="3581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85800"/>
            <a:ext cx="6629400" cy="2971800"/>
          </a:xfrm>
        </p:spPr>
        <p:txBody>
          <a:bodyPr>
            <a:normAutofit fontScale="90000"/>
          </a:bodyPr>
          <a:lstStyle/>
          <a:p>
            <a:pPr algn="ct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21</a:t>
            </a:r>
            <a:r>
              <a:rPr lang="en-US" baseline="30000" dirty="0" smtClean="0">
                <a:latin typeface="Arial Narrow" pitchFamily="34" charset="0"/>
              </a:rPr>
              <a:t>st</a:t>
            </a:r>
            <a:r>
              <a:rPr lang="en-US" dirty="0" smtClean="0">
                <a:latin typeface="Arial Narrow" pitchFamily="34" charset="0"/>
              </a:rPr>
              <a:t> Century Learning </a:t>
            </a:r>
            <a:r>
              <a:rPr lang="en-US" u="sng" dirty="0" smtClean="0">
                <a:latin typeface="Arial Narrow" pitchFamily="34" charset="0"/>
              </a:rPr>
              <a:t>IS</a:t>
            </a:r>
            <a:r>
              <a:rPr lang="en-US" dirty="0" smtClean="0">
                <a:latin typeface="Arial Narrow" pitchFamily="34" charset="0"/>
              </a:rPr>
              <a:t> More Than Just Technology!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r>
              <a:rPr lang="en-US" dirty="0" smtClean="0">
                <a:latin typeface="Arial Narrow" pitchFamily="34" charset="0"/>
              </a:rPr>
              <a:t/>
            </a:r>
            <a:br>
              <a:rPr lang="en-US" dirty="0" smtClean="0">
                <a:latin typeface="Arial Narrow" pitchFamily="34" charset="0"/>
              </a:rPr>
            </a:br>
            <a:endParaRPr lang="en-US" dirty="0">
              <a:latin typeface="Arial Narrow" pitchFamily="34" charset="0"/>
            </a:endParaRPr>
          </a:p>
        </p:txBody>
      </p:sp>
      <p:sp>
        <p:nvSpPr>
          <p:cNvPr id="3" name="Subtitle 2"/>
          <p:cNvSpPr>
            <a:spLocks noGrp="1"/>
          </p:cNvSpPr>
          <p:nvPr>
            <p:ph type="subTitle" idx="1"/>
          </p:nvPr>
        </p:nvSpPr>
        <p:spPr>
          <a:xfrm>
            <a:off x="2438400" y="2514600"/>
            <a:ext cx="6172200" cy="2057400"/>
          </a:xfrm>
        </p:spPr>
        <p:txBody>
          <a:bodyPr>
            <a:normAutofit lnSpcReduction="10000"/>
          </a:bodyPr>
          <a:lstStyle/>
          <a:p>
            <a:r>
              <a:rPr lang="en-US" sz="2400" dirty="0" smtClean="0">
                <a:latin typeface="Arial Narrow" pitchFamily="34" charset="0"/>
              </a:rPr>
              <a:t>Thank You!</a:t>
            </a:r>
          </a:p>
          <a:p>
            <a:endParaRPr lang="en-US" dirty="0" smtClean="0">
              <a:latin typeface="Arial Narrow" pitchFamily="34" charset="0"/>
            </a:endParaRPr>
          </a:p>
          <a:p>
            <a:r>
              <a:rPr lang="en-US" dirty="0" smtClean="0">
                <a:latin typeface="Arial Narrow" pitchFamily="34" charset="0"/>
              </a:rPr>
              <a:t>Betsy Hood</a:t>
            </a:r>
          </a:p>
          <a:p>
            <a:r>
              <a:rPr lang="en-US" dirty="0" smtClean="0">
                <a:latin typeface="Arial Narrow" pitchFamily="34" charset="0"/>
              </a:rPr>
              <a:t>Director Educational Resource Center</a:t>
            </a:r>
          </a:p>
          <a:p>
            <a:r>
              <a:rPr lang="en-US" dirty="0" smtClean="0">
                <a:latin typeface="Arial Narrow" pitchFamily="34" charset="0"/>
              </a:rPr>
              <a:t>WGTE Public Media</a:t>
            </a:r>
          </a:p>
          <a:p>
            <a:r>
              <a:rPr lang="en-US" dirty="0" smtClean="0">
                <a:latin typeface="Arial Narrow" pitchFamily="34" charset="0"/>
              </a:rPr>
              <a:t>betsy_hood@wgte.org</a:t>
            </a:r>
            <a:endParaRPr lang="en-US" dirty="0">
              <a:latin typeface="Arial Narrow" pitchFamily="34" charset="0"/>
            </a:endParaRPr>
          </a:p>
        </p:txBody>
      </p:sp>
      <p:pic>
        <p:nvPicPr>
          <p:cNvPr id="4" name="Picture 3" descr="LogoERC_color.tif"/>
          <p:cNvPicPr>
            <a:picLocks noChangeAspect="1"/>
          </p:cNvPicPr>
          <p:nvPr/>
        </p:nvPicPr>
        <p:blipFill>
          <a:blip r:embed="rId2" cstate="print"/>
          <a:stretch>
            <a:fillRect/>
          </a:stretch>
        </p:blipFill>
        <p:spPr>
          <a:xfrm>
            <a:off x="6553200" y="5715000"/>
            <a:ext cx="2057400" cy="662393"/>
          </a:xfrm>
          <a:prstGeom prst="rect">
            <a:avLst/>
          </a:prstGeom>
        </p:spPr>
      </p:pic>
      <p:sp>
        <p:nvSpPr>
          <p:cNvPr id="5" name="TextBox 4"/>
          <p:cNvSpPr txBox="1"/>
          <p:nvPr/>
        </p:nvSpPr>
        <p:spPr>
          <a:xfrm>
            <a:off x="4038600" y="4953000"/>
            <a:ext cx="4191000" cy="461665"/>
          </a:xfrm>
          <a:prstGeom prst="rect">
            <a:avLst/>
          </a:prstGeom>
          <a:noFill/>
        </p:spPr>
        <p:txBody>
          <a:bodyPr wrap="square" rtlCol="0">
            <a:spAutoFit/>
          </a:bodyPr>
          <a:lstStyle/>
          <a:p>
            <a:r>
              <a:rPr lang="en-US" sz="2400" b="1" dirty="0" smtClean="0">
                <a:latin typeface="Arial Narrow" pitchFamily="34" charset="0"/>
              </a:rPr>
              <a:t>If you want to learn more…</a:t>
            </a:r>
            <a:endParaRPr lang="en-US" sz="2400" b="1" dirty="0">
              <a:latin typeface="Arial Narrow"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noAutofit/>
          </a:bodyPr>
          <a:lstStyle/>
          <a:p>
            <a:r>
              <a:rPr lang="en-US" sz="2800" b="1" dirty="0" smtClean="0"/>
              <a:t>BGSU USE-IT </a:t>
            </a:r>
            <a:r>
              <a:rPr lang="en-US" sz="2400" b="1" dirty="0" smtClean="0"/>
              <a:t/>
            </a:r>
            <a:br>
              <a:rPr lang="en-US" sz="2400" b="1" dirty="0" smtClean="0"/>
            </a:br>
            <a:r>
              <a:rPr lang="en-US" sz="2400" b="1" dirty="0" smtClean="0"/>
              <a:t>WGTE Series</a:t>
            </a:r>
            <a:r>
              <a:rPr lang="en-US" sz="2400" dirty="0" smtClean="0"/>
              <a:t/>
            </a:r>
            <a:br>
              <a:rPr lang="en-US" sz="2400" dirty="0" smtClean="0"/>
            </a:br>
            <a:r>
              <a:rPr lang="en-US" sz="2000" b="1" dirty="0" smtClean="0"/>
              <a:t>Teaching the 21</a:t>
            </a:r>
            <a:r>
              <a:rPr lang="en-US" sz="2000" b="1" baseline="30000" dirty="0" smtClean="0"/>
              <a:t>st</a:t>
            </a:r>
            <a:r>
              <a:rPr lang="en-US" sz="2000" b="1" dirty="0" smtClean="0"/>
              <a:t> Century Learner…Get Connected!</a:t>
            </a:r>
            <a:endParaRPr lang="en-US" sz="2000" b="1" dirty="0"/>
          </a:p>
        </p:txBody>
      </p:sp>
      <p:sp>
        <p:nvSpPr>
          <p:cNvPr id="3" name="Content Placeholder 2"/>
          <p:cNvSpPr>
            <a:spLocks noGrp="1"/>
          </p:cNvSpPr>
          <p:nvPr>
            <p:ph sz="quarter" idx="1"/>
          </p:nvPr>
        </p:nvSpPr>
        <p:spPr/>
        <p:txBody>
          <a:bodyPr>
            <a:normAutofit/>
          </a:bodyPr>
          <a:lstStyle/>
          <a:p>
            <a:r>
              <a:rPr lang="en-US" sz="2000" dirty="0" smtClean="0">
                <a:latin typeface="Arial Narrow" pitchFamily="34" charset="0"/>
              </a:rPr>
              <a:t>Grades 3-8</a:t>
            </a:r>
          </a:p>
          <a:p>
            <a:r>
              <a:rPr lang="en-US" sz="2000" dirty="0" smtClean="0">
                <a:latin typeface="Arial Narrow" pitchFamily="34" charset="0"/>
              </a:rPr>
              <a:t>Gain strategies and classroom ready resources that model effective applications of 21st century skills</a:t>
            </a:r>
          </a:p>
          <a:p>
            <a:r>
              <a:rPr lang="en-US" sz="2000" dirty="0" smtClean="0">
                <a:latin typeface="Arial Narrow" pitchFamily="34" charset="0"/>
              </a:rPr>
              <a:t>Interact with technology</a:t>
            </a:r>
          </a:p>
          <a:p>
            <a:r>
              <a:rPr lang="en-US" sz="2000" dirty="0" smtClean="0">
                <a:latin typeface="Arial Narrow" pitchFamily="34" charset="0"/>
              </a:rPr>
              <a:t>Walk away with learning tools for immediate adoption in the classroom</a:t>
            </a:r>
          </a:p>
          <a:p>
            <a:r>
              <a:rPr lang="en-US" sz="2000" dirty="0" smtClean="0">
                <a:latin typeface="Arial Narrow" pitchFamily="34" charset="0"/>
              </a:rPr>
              <a:t>Engage in best practice discussions</a:t>
            </a:r>
          </a:p>
          <a:p>
            <a:r>
              <a:rPr lang="en-US" sz="2000" i="1" dirty="0" smtClean="0">
                <a:latin typeface="Arial Narrow" pitchFamily="34" charset="0"/>
              </a:rPr>
              <a:t>Hands-On, Integration Strategies, Tech Spotlights</a:t>
            </a:r>
          </a:p>
          <a:p>
            <a:pPr>
              <a:buNone/>
            </a:pPr>
            <a:endParaRPr lang="en-US" sz="2000" i="1" dirty="0" smtClean="0">
              <a:latin typeface="Arial Narrow" pitchFamily="34" charset="0"/>
            </a:endParaRPr>
          </a:p>
          <a:p>
            <a:pPr lvl="2">
              <a:buNone/>
            </a:pPr>
            <a:r>
              <a:rPr lang="en-US" sz="1400" i="1" dirty="0" smtClean="0">
                <a:latin typeface="Arial Narrow" pitchFamily="34" charset="0"/>
              </a:rPr>
              <a:t>October 22:</a:t>
            </a:r>
            <a:r>
              <a:rPr lang="en-US" sz="1400" dirty="0" smtClean="0">
                <a:latin typeface="Arial Narrow" pitchFamily="34" charset="0"/>
              </a:rPr>
              <a:t> </a:t>
            </a:r>
            <a:r>
              <a:rPr lang="en-US" sz="1400" dirty="0" err="1" smtClean="0">
                <a:latin typeface="Arial Narrow" pitchFamily="34" charset="0"/>
              </a:rPr>
              <a:t>iGoogle</a:t>
            </a:r>
            <a:r>
              <a:rPr lang="en-US" sz="1400" dirty="0" smtClean="0">
                <a:latin typeface="Arial Narrow" pitchFamily="34" charset="0"/>
              </a:rPr>
              <a:t>, Google Sites, 21</a:t>
            </a:r>
            <a:r>
              <a:rPr lang="en-US" sz="1400" baseline="30000" dirty="0" smtClean="0">
                <a:latin typeface="Arial Narrow" pitchFamily="34" charset="0"/>
              </a:rPr>
              <a:t>st</a:t>
            </a:r>
            <a:r>
              <a:rPr lang="en-US" sz="1400" dirty="0" smtClean="0">
                <a:latin typeface="Arial Narrow" pitchFamily="34" charset="0"/>
              </a:rPr>
              <a:t> Century Skills</a:t>
            </a:r>
          </a:p>
          <a:p>
            <a:pPr lvl="2">
              <a:buNone/>
            </a:pPr>
            <a:r>
              <a:rPr lang="en-US" sz="1400" i="1" dirty="0" smtClean="0">
                <a:latin typeface="Arial Narrow" pitchFamily="34" charset="0"/>
              </a:rPr>
              <a:t>November 7:</a:t>
            </a:r>
            <a:r>
              <a:rPr lang="en-US" sz="1400" dirty="0" smtClean="0">
                <a:latin typeface="Arial Narrow" pitchFamily="34" charset="0"/>
              </a:rPr>
              <a:t> Google Earth</a:t>
            </a:r>
          </a:p>
          <a:p>
            <a:pPr lvl="2">
              <a:buNone/>
            </a:pPr>
            <a:r>
              <a:rPr lang="en-US" sz="1400" i="1" dirty="0" smtClean="0">
                <a:latin typeface="Arial Narrow" pitchFamily="34" charset="0"/>
              </a:rPr>
              <a:t>December 3:</a:t>
            </a:r>
            <a:r>
              <a:rPr lang="en-US" sz="1400" dirty="0" smtClean="0">
                <a:latin typeface="Arial Narrow" pitchFamily="34" charset="0"/>
              </a:rPr>
              <a:t> New Ideas for the Classroom</a:t>
            </a:r>
          </a:p>
          <a:p>
            <a:pPr lvl="2">
              <a:buNone/>
            </a:pPr>
            <a:r>
              <a:rPr lang="en-US" sz="1400" i="1" dirty="0" smtClean="0">
                <a:latin typeface="Arial Narrow" pitchFamily="34" charset="0"/>
              </a:rPr>
              <a:t>January 21:</a:t>
            </a:r>
            <a:r>
              <a:rPr lang="en-US" sz="1400" dirty="0" smtClean="0">
                <a:latin typeface="Arial Narrow" pitchFamily="34" charset="0"/>
              </a:rPr>
              <a:t> Online Resources</a:t>
            </a:r>
          </a:p>
          <a:p>
            <a:pPr lvl="2">
              <a:buNone/>
            </a:pPr>
            <a:r>
              <a:rPr lang="en-US" sz="1400" i="1" dirty="0" smtClean="0">
                <a:latin typeface="Arial Narrow" pitchFamily="34" charset="0"/>
              </a:rPr>
              <a:t>February 18:</a:t>
            </a:r>
            <a:r>
              <a:rPr lang="en-US" sz="1400" dirty="0" smtClean="0">
                <a:latin typeface="Arial Narrow" pitchFamily="34" charset="0"/>
              </a:rPr>
              <a:t> Podcasting</a:t>
            </a:r>
          </a:p>
          <a:p>
            <a:pPr lvl="2">
              <a:buNone/>
            </a:pPr>
            <a:r>
              <a:rPr lang="en-US" sz="1400" i="1" dirty="0" smtClean="0">
                <a:latin typeface="Arial Narrow" pitchFamily="34" charset="0"/>
              </a:rPr>
              <a:t>March 25: Tech Implementation - TBD</a:t>
            </a:r>
            <a:endParaRPr lang="en-US" sz="1400" dirty="0" smtClean="0">
              <a:latin typeface="Arial Narrow" pitchFamily="34" charset="0"/>
            </a:endParaRP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2" cstate="print"/>
          <a:srcRect/>
          <a:stretch>
            <a:fillRect/>
          </a:stretch>
        </p:blipFill>
        <p:spPr bwMode="auto">
          <a:xfrm>
            <a:off x="609600" y="685800"/>
            <a:ext cx="7696200" cy="4953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1524000"/>
            <a:ext cx="6477000" cy="4893647"/>
          </a:xfrm>
          <a:prstGeom prst="rect">
            <a:avLst/>
          </a:prstGeom>
          <a:noFill/>
        </p:spPr>
        <p:txBody>
          <a:bodyPr wrap="square" rtlCol="0">
            <a:spAutoFit/>
          </a:bodyPr>
          <a:lstStyle/>
          <a:p>
            <a:r>
              <a:rPr lang="en-US" sz="2400" dirty="0" smtClean="0">
                <a:latin typeface="Arial Narrow" pitchFamily="34" charset="0"/>
              </a:rPr>
              <a:t>The illiterate of the 21</a:t>
            </a:r>
            <a:r>
              <a:rPr lang="en-US" sz="2400" baseline="30000" dirty="0" smtClean="0">
                <a:latin typeface="Arial Narrow" pitchFamily="34" charset="0"/>
              </a:rPr>
              <a:t>st</a:t>
            </a:r>
            <a:r>
              <a:rPr lang="en-US" sz="2400" dirty="0" smtClean="0">
                <a:latin typeface="Arial Narrow" pitchFamily="34" charset="0"/>
              </a:rPr>
              <a:t> century are not those that cannot read or write, but those that cannot learn, unlearn, and relearn.  </a:t>
            </a:r>
          </a:p>
          <a:p>
            <a:pPr algn="r"/>
            <a:r>
              <a:rPr lang="en-US" sz="2400" dirty="0" smtClean="0">
                <a:latin typeface="Arial Narrow" pitchFamily="34" charset="0"/>
              </a:rPr>
              <a:t>Alvin Toffler</a:t>
            </a:r>
          </a:p>
          <a:p>
            <a:pPr algn="r"/>
            <a:endParaRPr lang="en-US" sz="2400" dirty="0" smtClean="0">
              <a:latin typeface="Arial Narrow" pitchFamily="34" charset="0"/>
            </a:endParaRPr>
          </a:p>
          <a:p>
            <a:pPr algn="r"/>
            <a:endParaRPr lang="en-US" sz="2400" dirty="0" smtClean="0">
              <a:latin typeface="Arial Narrow" pitchFamily="34" charset="0"/>
            </a:endParaRPr>
          </a:p>
          <a:p>
            <a:pPr algn="r"/>
            <a:endParaRPr lang="en-US" sz="2400" dirty="0" smtClean="0">
              <a:latin typeface="Arial Narrow" pitchFamily="34" charset="0"/>
            </a:endParaRPr>
          </a:p>
          <a:p>
            <a:pPr algn="r"/>
            <a:endParaRPr lang="en-US" sz="2400" dirty="0" smtClean="0">
              <a:latin typeface="Arial Narrow" pitchFamily="34" charset="0"/>
            </a:endParaRPr>
          </a:p>
          <a:p>
            <a:pPr algn="ctr"/>
            <a:r>
              <a:rPr lang="en-US" sz="2400" dirty="0" smtClean="0">
                <a:latin typeface="Arial Narrow" pitchFamily="34" charset="0"/>
              </a:rPr>
              <a:t>Industrial Age </a:t>
            </a:r>
            <a:r>
              <a:rPr lang="en-US" sz="2400" dirty="0" smtClean="0">
                <a:latin typeface="Arial Narrow" pitchFamily="34" charset="0"/>
                <a:sym typeface="Wingdings" pitchFamily="2" charset="2"/>
              </a:rPr>
              <a:t> Knowledge Age </a:t>
            </a:r>
            <a:endParaRPr lang="en-US" sz="2400" dirty="0" smtClean="0">
              <a:latin typeface="Arial Narrow" pitchFamily="34" charset="0"/>
            </a:endParaRPr>
          </a:p>
          <a:p>
            <a:pPr algn="ctr"/>
            <a:r>
              <a:rPr lang="en-US" sz="2400" dirty="0" smtClean="0">
                <a:latin typeface="Arial Narrow" pitchFamily="34" charset="0"/>
              </a:rPr>
              <a:t>Knowledge Work</a:t>
            </a:r>
            <a:endParaRPr lang="en-US" sz="2400" dirty="0" smtClean="0">
              <a:latin typeface="Arial Narrow" pitchFamily="34" charset="0"/>
            </a:endParaRPr>
          </a:p>
          <a:p>
            <a:pPr algn="ctr"/>
            <a:r>
              <a:rPr lang="en-US" sz="2400" dirty="0" smtClean="0">
                <a:latin typeface="Arial Narrow" pitchFamily="34" charset="0"/>
              </a:rPr>
              <a:t>Thinking Tools</a:t>
            </a:r>
          </a:p>
          <a:p>
            <a:pPr algn="ctr"/>
            <a:r>
              <a:rPr lang="en-US" sz="2400" dirty="0" smtClean="0">
                <a:latin typeface="Arial Narrow" pitchFamily="34" charset="0"/>
              </a:rPr>
              <a:t>Learning Research</a:t>
            </a:r>
          </a:p>
          <a:p>
            <a:pPr algn="ctr"/>
            <a:r>
              <a:rPr lang="en-US" sz="2400" dirty="0" smtClean="0">
                <a:latin typeface="Arial Narrow" pitchFamily="34" charset="0"/>
              </a:rPr>
              <a:t>Digital Lifestyles</a:t>
            </a:r>
            <a:endParaRPr lang="en-US" sz="2400" dirty="0">
              <a:latin typeface="Arial Narrow"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914400" y="838200"/>
            <a:ext cx="7145337" cy="463708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90800" y="1905000"/>
            <a:ext cx="6172200" cy="1828800"/>
          </a:xfrm>
        </p:spPr>
        <p:txBody>
          <a:bodyPr>
            <a:normAutofit/>
          </a:bodyPr>
          <a:lstStyle/>
          <a:p>
            <a:r>
              <a:rPr lang="en-US" dirty="0" smtClean="0">
                <a:latin typeface="Arial Narrow" pitchFamily="34" charset="0"/>
              </a:rPr>
              <a:t>What are 21</a:t>
            </a:r>
            <a:r>
              <a:rPr lang="en-US" baseline="30000" dirty="0" smtClean="0">
                <a:latin typeface="Arial Narrow" pitchFamily="34" charset="0"/>
              </a:rPr>
              <a:t>st</a:t>
            </a:r>
            <a:r>
              <a:rPr lang="en-US" dirty="0" smtClean="0">
                <a:latin typeface="Arial Narrow" pitchFamily="34" charset="0"/>
              </a:rPr>
              <a:t> Century Skills?</a:t>
            </a:r>
            <a:br>
              <a:rPr lang="en-US" dirty="0" smtClean="0">
                <a:latin typeface="Arial Narrow" pitchFamily="34" charset="0"/>
              </a:rPr>
            </a:br>
            <a:r>
              <a:rPr lang="en-US" dirty="0" smtClean="0">
                <a:latin typeface="Arial Narrow" pitchFamily="34" charset="0"/>
              </a:rPr>
              <a:t>	</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685800"/>
            <a:ext cx="6172200" cy="990600"/>
          </a:xfrm>
        </p:spPr>
        <p:txBody>
          <a:bodyPr>
            <a:normAutofit fontScale="90000"/>
          </a:bodyPr>
          <a:lstStyle/>
          <a:p>
            <a:r>
              <a:rPr lang="en-US" dirty="0" smtClean="0">
                <a:latin typeface="Arial Narrow" pitchFamily="34" charset="0"/>
              </a:rPr>
              <a:t>What are 21</a:t>
            </a:r>
            <a:r>
              <a:rPr lang="en-US" baseline="30000" dirty="0" smtClean="0">
                <a:latin typeface="Arial Narrow" pitchFamily="34" charset="0"/>
              </a:rPr>
              <a:t>st</a:t>
            </a:r>
            <a:r>
              <a:rPr lang="en-US" dirty="0" smtClean="0">
                <a:latin typeface="Arial Narrow" pitchFamily="34" charset="0"/>
              </a:rPr>
              <a:t> Century Skills?</a:t>
            </a:r>
            <a:br>
              <a:rPr lang="en-US" dirty="0" smtClean="0">
                <a:latin typeface="Arial Narrow" pitchFamily="34" charset="0"/>
              </a:rPr>
            </a:br>
            <a:r>
              <a:rPr lang="en-US" dirty="0" smtClean="0">
                <a:latin typeface="Arial Narrow" pitchFamily="34" charset="0"/>
              </a:rPr>
              <a:t>	</a:t>
            </a:r>
            <a:endParaRPr lang="en-US" dirty="0">
              <a:latin typeface="Arial Narrow" pitchFamily="34" charset="0"/>
            </a:endParaRPr>
          </a:p>
        </p:txBody>
      </p:sp>
      <p:sp>
        <p:nvSpPr>
          <p:cNvPr id="3" name="Subtitle 2"/>
          <p:cNvSpPr>
            <a:spLocks noGrp="1"/>
          </p:cNvSpPr>
          <p:nvPr>
            <p:ph type="subTitle" idx="1"/>
          </p:nvPr>
        </p:nvSpPr>
        <p:spPr>
          <a:xfrm>
            <a:off x="2514600" y="1371600"/>
            <a:ext cx="6172200" cy="5105400"/>
          </a:xfrm>
        </p:spPr>
        <p:txBody>
          <a:bodyPr>
            <a:normAutofit/>
          </a:bodyPr>
          <a:lstStyle/>
          <a:p>
            <a:r>
              <a:rPr lang="en-US" sz="2100" dirty="0" smtClean="0"/>
              <a:t>creativity</a:t>
            </a:r>
          </a:p>
          <a:p>
            <a:r>
              <a:rPr lang="en-US" sz="2100" dirty="0" smtClean="0"/>
              <a:t>innovation</a:t>
            </a:r>
          </a:p>
          <a:p>
            <a:r>
              <a:rPr lang="en-US" sz="2100" dirty="0" smtClean="0"/>
              <a:t>collaboration</a:t>
            </a:r>
          </a:p>
          <a:p>
            <a:r>
              <a:rPr lang="en-US" sz="2100" dirty="0" smtClean="0"/>
              <a:t>problem-solving</a:t>
            </a:r>
          </a:p>
          <a:p>
            <a:r>
              <a:rPr lang="en-US" sz="2100" dirty="0" smtClean="0"/>
              <a:t>critical thinking</a:t>
            </a:r>
          </a:p>
          <a:p>
            <a:r>
              <a:rPr lang="en-US" sz="2100" dirty="0" smtClean="0"/>
              <a:t>systems thinking</a:t>
            </a:r>
          </a:p>
          <a:p>
            <a:r>
              <a:rPr lang="en-US" sz="2100" dirty="0" smtClean="0"/>
              <a:t>communication, etc…</a:t>
            </a:r>
          </a:p>
          <a:p>
            <a:endParaRPr lang="en-US" dirty="0" smtClean="0"/>
          </a:p>
          <a:p>
            <a:pPr algn="r"/>
            <a:r>
              <a:rPr lang="en-US" sz="3000" dirty="0" smtClean="0">
                <a:latin typeface="Arial Narrow" pitchFamily="34" charset="0"/>
              </a:rPr>
              <a:t>But, these do not stand alone…</a:t>
            </a:r>
          </a:p>
          <a:p>
            <a:pPr algn="r"/>
            <a:endParaRPr lang="en-US" sz="1900" dirty="0" smtClean="0"/>
          </a:p>
          <a:p>
            <a:endParaRPr lang="en-US" dirty="0" smtClean="0"/>
          </a:p>
          <a:p>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1524000"/>
            <a:ext cx="7772400" cy="5105400"/>
          </a:xfrm>
        </p:spPr>
        <p:txBody>
          <a:bodyPr>
            <a:normAutofit fontScale="77500" lnSpcReduction="20000"/>
          </a:bodyPr>
          <a:lstStyle/>
          <a:p>
            <a:endParaRPr lang="en-US" sz="2900" b="1" dirty="0" smtClean="0">
              <a:latin typeface="Arial Narrow" pitchFamily="34" charset="0"/>
            </a:endParaRPr>
          </a:p>
          <a:p>
            <a:r>
              <a:rPr lang="en-US" sz="2900" b="1" dirty="0" smtClean="0">
                <a:latin typeface="Arial Narrow" pitchFamily="34" charset="0"/>
              </a:rPr>
              <a:t>As </a:t>
            </a:r>
            <a:r>
              <a:rPr lang="en-US" sz="2900" b="1" dirty="0" smtClean="0">
                <a:latin typeface="Arial Narrow" pitchFamily="34" charset="0"/>
              </a:rPr>
              <a:t>a P21 Leadership State, Ohio has committed to, within the next three years:</a:t>
            </a:r>
          </a:p>
          <a:p>
            <a:pPr algn="r">
              <a:lnSpc>
                <a:spcPct val="120000"/>
              </a:lnSpc>
              <a:buFont typeface="Wingdings" pitchFamily="2" charset="2"/>
              <a:buChar char="Ø"/>
            </a:pPr>
            <a:r>
              <a:rPr lang="en-US" sz="2900" dirty="0" smtClean="0">
                <a:latin typeface="Arial Narrow" pitchFamily="34" charset="0"/>
              </a:rPr>
              <a:t>ensuring every educator participates in at least one significant professional development program focused on integrating 21st  century skills into content; </a:t>
            </a:r>
          </a:p>
          <a:p>
            <a:pPr algn="r">
              <a:lnSpc>
                <a:spcPct val="120000"/>
              </a:lnSpc>
              <a:buFont typeface="Wingdings" pitchFamily="2" charset="2"/>
              <a:buChar char="Ø"/>
            </a:pPr>
            <a:r>
              <a:rPr lang="en-US" sz="2900" dirty="0" smtClean="0">
                <a:latin typeface="Arial Narrow" pitchFamily="34" charset="0"/>
              </a:rPr>
              <a:t>updating </a:t>
            </a:r>
            <a:r>
              <a:rPr lang="en-US" sz="2900" dirty="0" smtClean="0">
                <a:latin typeface="Arial Narrow" pitchFamily="34" charset="0"/>
              </a:rPr>
              <a:t>state standards to reflect a combination of skills and content; and, </a:t>
            </a:r>
          </a:p>
          <a:p>
            <a:pPr algn="r">
              <a:lnSpc>
                <a:spcPct val="120000"/>
              </a:lnSpc>
              <a:buFont typeface="Wingdings" pitchFamily="2" charset="2"/>
              <a:buChar char="Ø"/>
            </a:pPr>
            <a:r>
              <a:rPr lang="en-US" sz="2900" dirty="0" smtClean="0">
                <a:latin typeface="Arial Narrow" pitchFamily="34" charset="0"/>
              </a:rPr>
              <a:t>developing and introducing one significant assessment of 21st century skills.</a:t>
            </a:r>
          </a:p>
          <a:p>
            <a:endParaRPr lang="en-US" dirty="0" smtClean="0">
              <a:latin typeface="Arial Narrow" pitchFamily="34" charset="0"/>
            </a:endParaRPr>
          </a:p>
          <a:p>
            <a:r>
              <a:rPr lang="en-US" sz="2300" dirty="0" smtClean="0">
                <a:latin typeface="Arial Narrow" pitchFamily="34" charset="0"/>
              </a:rPr>
              <a:t>“</a:t>
            </a:r>
            <a:r>
              <a:rPr lang="en-US" sz="2300" dirty="0" smtClean="0">
                <a:latin typeface="Arial Narrow" pitchFamily="34" charset="0"/>
              </a:rPr>
              <a:t>Our children deserve educational opportunities that prepare them for the future.  By joining P21, and with the support of leaders at the state level and in our schools, we are building a foundation for education that will help our students achieve and succeed, whatever the future may bring</a:t>
            </a:r>
            <a:r>
              <a:rPr lang="en-US" sz="2300" dirty="0" smtClean="0">
                <a:latin typeface="Arial Narrow" pitchFamily="34" charset="0"/>
              </a:rPr>
              <a:t>.”</a:t>
            </a:r>
            <a:endParaRPr lang="en-US" sz="2300" dirty="0" smtClean="0">
              <a:latin typeface="Arial Narrow" pitchFamily="34" charset="0"/>
            </a:endParaRPr>
          </a:p>
          <a:p>
            <a:pPr algn="r"/>
            <a:r>
              <a:rPr lang="en-US" sz="2300" dirty="0" smtClean="0">
                <a:latin typeface="Arial Narrow" pitchFamily="34" charset="0"/>
              </a:rPr>
              <a:t>- State Superintendent Deborah </a:t>
            </a:r>
            <a:r>
              <a:rPr lang="en-US" sz="2300" dirty="0" err="1" smtClean="0">
                <a:latin typeface="Arial Narrow" pitchFamily="34" charset="0"/>
              </a:rPr>
              <a:t>Delisle</a:t>
            </a:r>
            <a:r>
              <a:rPr lang="en-US" sz="2300" dirty="0" smtClean="0">
                <a:latin typeface="Arial Narrow" pitchFamily="34" charset="0"/>
              </a:rPr>
              <a:t> </a:t>
            </a:r>
            <a:endParaRPr lang="en-US" sz="2300" dirty="0">
              <a:latin typeface="Arial Narrow" pitchFamily="34" charset="0"/>
            </a:endParaRPr>
          </a:p>
        </p:txBody>
      </p:sp>
      <p:sp>
        <p:nvSpPr>
          <p:cNvPr id="2" name="Title 1"/>
          <p:cNvSpPr>
            <a:spLocks noGrp="1"/>
          </p:cNvSpPr>
          <p:nvPr>
            <p:ph type="ctrTitle"/>
          </p:nvPr>
        </p:nvSpPr>
        <p:spPr>
          <a:xfrm>
            <a:off x="457200" y="381001"/>
            <a:ext cx="8229600" cy="1143000"/>
          </a:xfrm>
        </p:spPr>
        <p:txBody>
          <a:bodyPr>
            <a:normAutofit fontScale="90000"/>
          </a:bodyPr>
          <a:lstStyle/>
          <a:p>
            <a:r>
              <a:rPr lang="en-US" sz="3100" dirty="0" smtClean="0">
                <a:latin typeface="Arial Narrow" pitchFamily="34" charset="0"/>
              </a:rPr>
              <a:t>Ohio is joins </a:t>
            </a:r>
            <a:r>
              <a:rPr lang="en-US" sz="3100" dirty="0" smtClean="0">
                <a:latin typeface="Arial Narrow" pitchFamily="34" charset="0"/>
              </a:rPr>
              <a:t>the Partnership for 21</a:t>
            </a:r>
            <a:r>
              <a:rPr lang="en-US" sz="3100" baseline="30000" dirty="0" smtClean="0">
                <a:latin typeface="Arial Narrow" pitchFamily="34" charset="0"/>
              </a:rPr>
              <a:t>st</a:t>
            </a:r>
            <a:r>
              <a:rPr lang="en-US" sz="3100" dirty="0" smtClean="0">
                <a:latin typeface="Arial Narrow" pitchFamily="34" charset="0"/>
              </a:rPr>
              <a:t> Century </a:t>
            </a:r>
            <a:r>
              <a:rPr lang="en-US" sz="3100" dirty="0" smtClean="0">
                <a:latin typeface="Arial Narrow" pitchFamily="34" charset="0"/>
              </a:rPr>
              <a:t>Skills</a:t>
            </a:r>
            <a:r>
              <a:rPr lang="en-US" dirty="0" smtClean="0"/>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905000" y="381000"/>
            <a:ext cx="6934200" cy="2514600"/>
          </a:xfrm>
          <a:prstGeom prst="rect">
            <a:avLst/>
          </a:prstGeom>
        </p:spPr>
        <p:txBody>
          <a:bodyPr vert="horz">
            <a:normAutofit/>
          </a:bodyPr>
          <a:lstStyle/>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a:ln>
                <a:noFill/>
              </a:ln>
              <a:solidFill>
                <a:schemeClr val="tx2"/>
              </a:solidFill>
              <a:effectLst/>
              <a:uLnTx/>
              <a:uFillTx/>
              <a:latin typeface="+mn-lt"/>
              <a:ea typeface="+mn-ea"/>
              <a:cs typeface="+mn-cs"/>
            </a:endParaRPr>
          </a:p>
        </p:txBody>
      </p:sp>
      <p:pic>
        <p:nvPicPr>
          <p:cNvPr id="6" name="Picture 5" descr="LogoERC_color.tif"/>
          <p:cNvPicPr>
            <a:picLocks noChangeAspect="1"/>
          </p:cNvPicPr>
          <p:nvPr/>
        </p:nvPicPr>
        <p:blipFill>
          <a:blip r:embed="rId2" cstate="print"/>
          <a:stretch>
            <a:fillRect/>
          </a:stretch>
        </p:blipFill>
        <p:spPr>
          <a:xfrm>
            <a:off x="6553200" y="5715000"/>
            <a:ext cx="2057400" cy="662393"/>
          </a:xfrm>
          <a:prstGeom prst="rect">
            <a:avLst/>
          </a:prstGeom>
        </p:spPr>
      </p:pic>
      <p:pic>
        <p:nvPicPr>
          <p:cNvPr id="1026" name="Picture 2"/>
          <p:cNvPicPr>
            <a:picLocks noChangeAspect="1" noChangeArrowheads="1"/>
          </p:cNvPicPr>
          <p:nvPr/>
        </p:nvPicPr>
        <p:blipFill>
          <a:blip r:embed="rId3" cstate="print"/>
          <a:srcRect/>
          <a:stretch>
            <a:fillRect/>
          </a:stretch>
        </p:blipFill>
        <p:spPr bwMode="auto">
          <a:xfrm>
            <a:off x="0" y="0"/>
            <a:ext cx="9867900" cy="7172325"/>
          </a:xfrm>
          <a:prstGeom prst="rect">
            <a:avLst/>
          </a:prstGeom>
          <a:noFill/>
          <a:ln w="9525">
            <a:noFill/>
            <a:miter lim="800000"/>
            <a:headEnd/>
            <a:tailEnd/>
          </a:ln>
        </p:spPr>
      </p:pic>
      <p:sp>
        <p:nvSpPr>
          <p:cNvPr id="7" name="TextBox 6"/>
          <p:cNvSpPr txBox="1"/>
          <p:nvPr/>
        </p:nvSpPr>
        <p:spPr>
          <a:xfrm>
            <a:off x="2209800" y="304800"/>
            <a:ext cx="5486400" cy="707886"/>
          </a:xfrm>
          <a:prstGeom prst="rect">
            <a:avLst/>
          </a:prstGeom>
          <a:noFill/>
        </p:spPr>
        <p:txBody>
          <a:bodyPr wrap="square" rtlCol="0">
            <a:spAutoFit/>
          </a:bodyPr>
          <a:lstStyle/>
          <a:p>
            <a:pPr algn="ctr"/>
            <a:r>
              <a:rPr lang="en-US" sz="2000" dirty="0" smtClean="0">
                <a:solidFill>
                  <a:schemeClr val="tx2"/>
                </a:solidFill>
                <a:latin typeface="Arial Narrow" pitchFamily="34" charset="0"/>
              </a:rPr>
              <a:t>Framework for Learning in the 21</a:t>
            </a:r>
            <a:r>
              <a:rPr lang="en-US" sz="2000" baseline="30000" dirty="0" smtClean="0">
                <a:solidFill>
                  <a:schemeClr val="tx2"/>
                </a:solidFill>
                <a:latin typeface="Arial Narrow" pitchFamily="34" charset="0"/>
              </a:rPr>
              <a:t>st</a:t>
            </a:r>
            <a:r>
              <a:rPr lang="en-US" sz="2000" dirty="0" smtClean="0">
                <a:solidFill>
                  <a:schemeClr val="tx2"/>
                </a:solidFill>
                <a:latin typeface="Arial Narrow" pitchFamily="34" charset="0"/>
              </a:rPr>
              <a:t> Century</a:t>
            </a:r>
          </a:p>
          <a:p>
            <a:pPr algn="ctr"/>
            <a:r>
              <a:rPr lang="en-US" sz="2000" dirty="0" smtClean="0">
                <a:solidFill>
                  <a:schemeClr val="tx2"/>
                </a:solidFill>
                <a:latin typeface="Arial Narrow" pitchFamily="34" charset="0"/>
              </a:rPr>
              <a:t>The Partnership for 21</a:t>
            </a:r>
            <a:r>
              <a:rPr lang="en-US" sz="2000" baseline="30000" dirty="0" smtClean="0">
                <a:solidFill>
                  <a:schemeClr val="tx2"/>
                </a:solidFill>
                <a:latin typeface="Arial Narrow" pitchFamily="34" charset="0"/>
              </a:rPr>
              <a:t>st</a:t>
            </a:r>
            <a:r>
              <a:rPr lang="en-US" sz="2000" dirty="0" smtClean="0">
                <a:solidFill>
                  <a:schemeClr val="tx2"/>
                </a:solidFill>
                <a:latin typeface="Arial Narrow" pitchFamily="34" charset="0"/>
              </a:rPr>
              <a:t> Century  Skills</a:t>
            </a:r>
            <a:endParaRPr lang="en-US" sz="2000" dirty="0">
              <a:solidFill>
                <a:schemeClr val="tx2"/>
              </a:solidFill>
              <a:latin typeface="Arial Narrow"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1709</TotalTime>
  <Words>825</Words>
  <Application>Microsoft Office PowerPoint</Application>
  <PresentationFormat>On-screen Show (4:3)</PresentationFormat>
  <Paragraphs>227</Paragraphs>
  <Slides>26</Slides>
  <Notes>0</Notes>
  <HiddenSlides>0</HiddenSlides>
  <MMClips>3</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Oriel</vt:lpstr>
      <vt:lpstr>21st Century Learning…Technology… Huh?</vt:lpstr>
      <vt:lpstr>Slide 2</vt:lpstr>
      <vt:lpstr>Slide 3</vt:lpstr>
      <vt:lpstr>Slide 4</vt:lpstr>
      <vt:lpstr>Slide 5</vt:lpstr>
      <vt:lpstr>What are 21st Century Skills?  </vt:lpstr>
      <vt:lpstr>What are 21st Century Skills?  </vt:lpstr>
      <vt:lpstr>Ohio is joins the Partnership for 21st Century Skills </vt:lpstr>
      <vt:lpstr>Slide 9</vt:lpstr>
      <vt:lpstr>Slide 10</vt:lpstr>
      <vt:lpstr>21st Century Skills:  How Do We Get There?</vt:lpstr>
      <vt:lpstr>Slide 12</vt:lpstr>
      <vt:lpstr>Slide 13</vt:lpstr>
      <vt:lpstr>Slide 14</vt:lpstr>
      <vt:lpstr>Slide 15</vt:lpstr>
      <vt:lpstr>Slide 16</vt:lpstr>
      <vt:lpstr> A shift in Teaching &amp; Learning?</vt:lpstr>
      <vt:lpstr>Slide 18</vt:lpstr>
      <vt:lpstr>Reflect…</vt:lpstr>
      <vt:lpstr>Slide 20</vt:lpstr>
      <vt:lpstr>What does this type of learning look like?      Team Learning</vt:lpstr>
      <vt:lpstr>How Do You Make It Happen? Steps to implement 21st century skills into education: </vt:lpstr>
      <vt:lpstr>Discussion for implementation…</vt:lpstr>
      <vt:lpstr>Digital World:  Teachers Today</vt:lpstr>
      <vt:lpstr>      21st Century Learning IS More Than Just Technology!    </vt:lpstr>
      <vt:lpstr>BGSU USE-IT  WGTE Series Teaching the 21st Century Learner…Get Connected!</vt:lpstr>
    </vt:vector>
  </TitlesOfParts>
  <Company>WGTE Public Media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Skills </dc:title>
  <dc:creator> </dc:creator>
  <cp:lastModifiedBy> </cp:lastModifiedBy>
  <cp:revision>123</cp:revision>
  <dcterms:created xsi:type="dcterms:W3CDTF">2009-06-17T14:15:42Z</dcterms:created>
  <dcterms:modified xsi:type="dcterms:W3CDTF">2010-01-25T22:12:40Z</dcterms:modified>
</cp:coreProperties>
</file>